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325" r:id="rId6"/>
    <p:sldId id="260" r:id="rId7"/>
    <p:sldId id="317" r:id="rId8"/>
    <p:sldId id="318" r:id="rId9"/>
    <p:sldId id="319" r:id="rId10"/>
    <p:sldId id="320" r:id="rId11"/>
    <p:sldId id="321" r:id="rId12"/>
    <p:sldId id="278" r:id="rId13"/>
    <p:sldId id="279" r:id="rId14"/>
    <p:sldId id="275" r:id="rId15"/>
    <p:sldId id="276" r:id="rId16"/>
    <p:sldId id="280" r:id="rId17"/>
    <p:sldId id="291" r:id="rId18"/>
    <p:sldId id="29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2" r:id="rId29"/>
    <p:sldId id="293" r:id="rId30"/>
    <p:sldId id="294" r:id="rId31"/>
    <p:sldId id="295" r:id="rId32"/>
    <p:sldId id="296" r:id="rId33"/>
    <p:sldId id="297" r:id="rId34"/>
    <p:sldId id="322" r:id="rId35"/>
    <p:sldId id="298" r:id="rId36"/>
    <p:sldId id="323" r:id="rId37"/>
    <p:sldId id="299" r:id="rId38"/>
    <p:sldId id="300" r:id="rId39"/>
    <p:sldId id="302" r:id="rId40"/>
    <p:sldId id="303" r:id="rId41"/>
    <p:sldId id="326" r:id="rId42"/>
    <p:sldId id="306" r:id="rId43"/>
    <p:sldId id="324" r:id="rId44"/>
    <p:sldId id="309" r:id="rId45"/>
    <p:sldId id="310" r:id="rId46"/>
    <p:sldId id="31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</p:showPr>
  <p:clrMru>
    <a:srgbClr val="0000CC"/>
    <a:srgbClr val="A50021"/>
    <a:srgbClr val="065E7A"/>
    <a:srgbClr val="800080"/>
    <a:srgbClr val="000099"/>
    <a:srgbClr val="009900"/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4B092-05F7-4470-8A61-1AC68E1BAD81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4A9EA-791D-4B0B-ACD0-4022B640EB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4A9EA-791D-4B0B-ACD0-4022B640EB3A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6DD3-EDD5-4010-B17B-5EA043F633E8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9F3-6452-4A3C-B8DD-5C48B0D86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6DD3-EDD5-4010-B17B-5EA043F633E8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9F3-6452-4A3C-B8DD-5C48B0D86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6DD3-EDD5-4010-B17B-5EA043F633E8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9F3-6452-4A3C-B8DD-5C48B0D86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6DD3-EDD5-4010-B17B-5EA043F633E8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9F3-6452-4A3C-B8DD-5C48B0D86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6DD3-EDD5-4010-B17B-5EA043F633E8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9F3-6452-4A3C-B8DD-5C48B0D86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6DD3-EDD5-4010-B17B-5EA043F633E8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9F3-6452-4A3C-B8DD-5C48B0D86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6DD3-EDD5-4010-B17B-5EA043F633E8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9F3-6452-4A3C-B8DD-5C48B0D86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6DD3-EDD5-4010-B17B-5EA043F633E8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9F3-6452-4A3C-B8DD-5C48B0D86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6DD3-EDD5-4010-B17B-5EA043F633E8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9F3-6452-4A3C-B8DD-5C48B0D86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6DD3-EDD5-4010-B17B-5EA043F633E8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9F3-6452-4A3C-B8DD-5C48B0D86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6DD3-EDD5-4010-B17B-5EA043F633E8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9F3-6452-4A3C-B8DD-5C48B0D86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F6DD3-EDD5-4010-B17B-5EA043F633E8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79F3-6452-4A3C-B8DD-5C48B0D86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5;&#1086;&#1083;&#1100;&#1079;&#1086;&#1074;&#1072;&#1090;&#1077;&#1083;&#1100;\Desktop\&#1063;&#1077;&#1084;&#1091;%20&#1091;&#1095;&#1072;&#1090;%20&#1074;%20&#1096;&#1082;&#1086;&#1083;&#1077;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00CC"/>
                </a:solidFill>
                <a:latin typeface="Monotype Corsiva" pitchFamily="66" charset="0"/>
                <a:cs typeface="Times New Roman" pitchFamily="18" charset="0"/>
              </a:rPr>
              <a:t>ШКОЛА – НАШ ДОМ, </a:t>
            </a:r>
            <a:br>
              <a:rPr lang="ru-RU" sz="6000" b="1" dirty="0" smtClean="0">
                <a:solidFill>
                  <a:srgbClr val="0000CC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0000CC"/>
                </a:solidFill>
                <a:latin typeface="Monotype Corsiva" pitchFamily="66" charset="0"/>
                <a:cs typeface="Times New Roman" pitchFamily="18" charset="0"/>
              </a:rPr>
              <a:t>НАМ УЮТНО В НЕМ</a:t>
            </a:r>
            <a:endParaRPr lang="ru-RU" sz="6000" b="1" dirty="0">
              <a:solidFill>
                <a:srgbClr val="0000CC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Чему учат в школ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2859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Кабинет заместителей директора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Пользователь\Desktop\126___11\IMG_00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104456" cy="330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C:\Users\Пользователь\Desktop\126___11\IMG_0065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Пользователь\Desktop\126___11\IMG_008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7416823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Школьные мастерские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Пользователь\Desktop\127NIKON\DSCN654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169437" cy="3561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21320472">
            <a:off x="4493605" y="1249428"/>
            <a:ext cx="49172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«Лежит дорога к счастью через труд. </a:t>
            </a:r>
          </a:p>
          <a:p>
            <a:pPr algn="ctr"/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Пути иные к счастью не ведут»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:\Documents\100 летие О.А.Лосика\Фото 09.12.2015\IMG_00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27069"/>
          <a:stretch>
            <a:fillRect/>
          </a:stretch>
        </p:blipFill>
        <p:spPr bwMode="auto">
          <a:xfrm>
            <a:off x="3643306" y="4000504"/>
            <a:ext cx="5297483" cy="2672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Мастерская комбинированного вида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Пользователь\Desktop\127NIKON\DSCN654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3096344" cy="29417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C:\Users\Пользователь\Desktop\127NIKON\DSCN65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3762301" cy="2731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Пользователь\Desktop\127NIKON\DSCN65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573016"/>
            <a:ext cx="4554389" cy="3091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__plpcte_target" descr="https://i.mycdn.me/image?t=3&amp;bid=805668358492&amp;id=805668358492&amp;plc=WEB&amp;tkn=*x9aufitM7tncp856Sg7QyNiwqZQ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96752"/>
            <a:ext cx="540060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2143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Кабинет технологии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нашей школьной мастерской всем найдется дело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572000" y="1628800"/>
            <a:ext cx="4038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Проектные работы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__plpcte_target" descr="https://i.mycdn.me/image?t=3&amp;bid=805778554204&amp;id=805778554204&amp;plc=WEB&amp;tkn=*ErdDUo01K9RTz_zclsYwhTaA3Mk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73" y="3898272"/>
            <a:ext cx="4440227" cy="295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:\Documents\100 летие О.А.Лосика\Фото 09.12.2015\IMG_00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22" y="714356"/>
            <a:ext cx="2786082" cy="255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Кабинеты начальных классов</a:t>
            </a:r>
            <a:r>
              <a:rPr lang="ru-RU" b="1" dirty="0" smtClean="0">
                <a:solidFill>
                  <a:srgbClr val="0000CC"/>
                </a:solidFill>
              </a:rPr>
              <a:t> 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4" name="Содержимое 3" descr="C:\Users\Пользователь\Desktop\Camera\20161101_09012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456384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Пользователь\Desktop\Camera\20161101_09075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61048"/>
            <a:ext cx="4940293" cy="284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Пользователь\Desktop\Camera\20161101_09112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13923" r="13923"/>
          <a:stretch>
            <a:fillRect/>
          </a:stretch>
        </p:blipFill>
        <p:spPr bwMode="auto">
          <a:xfrm>
            <a:off x="5220072" y="1196752"/>
            <a:ext cx="3429024" cy="264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 descr="C:\Users\Пользователь\Desktop\Camera\20161101_09131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5572164" cy="305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Пользователь\Desktop\Camera\20161101_09142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80728"/>
            <a:ext cx="3011467" cy="556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K:\Школа -конкурс\фото\DSCN607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85728"/>
            <a:ext cx="4113221" cy="308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6632"/>
            <a:ext cx="4330824" cy="45259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Мы вступили в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ФГОСы</a:t>
            </a: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Много трудных там вопросов.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Очень мы стараемся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 программами справляемся.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Но самое в них классное-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Занятия внеклассные! </a:t>
            </a:r>
          </a:p>
          <a:p>
            <a:endParaRPr lang="ru-RU" dirty="0"/>
          </a:p>
        </p:txBody>
      </p:sp>
      <p:pic>
        <p:nvPicPr>
          <p:cNvPr id="4" name="Рисунок 3" descr="C:\Users\Пользователь\Documents\1 сентября 2016\DSCN64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293096"/>
            <a:ext cx="33123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ocuments\1 сентября 2016\DSCN6493.JPG"/>
          <p:cNvPicPr/>
          <p:nvPr/>
        </p:nvPicPr>
        <p:blipFill>
          <a:blip r:embed="rId3" cstate="print"/>
          <a:srcRect t="16239"/>
          <a:stretch>
            <a:fillRect/>
          </a:stretch>
        </p:blipFill>
        <p:spPr bwMode="auto">
          <a:xfrm>
            <a:off x="4644008" y="1556792"/>
            <a:ext cx="4140225" cy="301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4716016" y="4725144"/>
            <a:ext cx="3743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же вкусно!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 еще и именные…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C:\Users\Пользователь\Desktop\Camera\20161101_09115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b="9084"/>
          <a:stretch>
            <a:fillRect/>
          </a:stretch>
        </p:blipFill>
        <p:spPr bwMode="auto">
          <a:xfrm>
            <a:off x="7308304" y="0"/>
            <a:ext cx="1835696" cy="30125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Информацию меняем, </a:t>
            </a:r>
            <a:b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стенды часто обновляем. </a:t>
            </a:r>
            <a:b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Ну, а символы страны все, </a:t>
            </a:r>
            <a:b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конечно, знать должны.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Пользователь\Desktop\Camera\20161101_09113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t="7576" r="11628" b="15151"/>
          <a:stretch>
            <a:fillRect/>
          </a:stretch>
        </p:blipFill>
        <p:spPr bwMode="auto">
          <a:xfrm>
            <a:off x="107504" y="0"/>
            <a:ext cx="1800200" cy="285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ользователь\Desktop\126___11\IMG_00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564904"/>
            <a:ext cx="5256584" cy="380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836712"/>
            <a:ext cx="3178696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Наши стенды хороши,</a:t>
            </a:r>
            <a:b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знают это малыши: </a:t>
            </a:r>
            <a:b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о безопасности жизни и </a:t>
            </a:r>
            <a:b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 Родине-Отчизне.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Пользователь\Desktop\Camera\20161101_13513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3551" t="3157" r="12103" b="2139"/>
          <a:stretch>
            <a:fillRect/>
          </a:stretch>
        </p:blipFill>
        <p:spPr bwMode="auto">
          <a:xfrm>
            <a:off x="142844" y="285728"/>
            <a:ext cx="4786346" cy="335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Пользователь\Desktop\Camera\20161101_13514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3100" t="4276" r="9113"/>
          <a:stretch>
            <a:fillRect/>
          </a:stretch>
        </p:blipFill>
        <p:spPr bwMode="auto">
          <a:xfrm>
            <a:off x="3714744" y="3500438"/>
            <a:ext cx="5214974" cy="3197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142844" y="214290"/>
            <a:ext cx="3898900" cy="45259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школа – </a:t>
            </a: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особый мир!</a:t>
            </a:r>
          </a:p>
          <a:p>
            <a:pPr algn="ctr">
              <a:buNone/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Наша школа – </a:t>
            </a: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неповторимое государство!</a:t>
            </a:r>
          </a:p>
          <a:p>
            <a:pPr algn="ctr">
              <a:buNone/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Наша школа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это радость и печали.</a:t>
            </a:r>
          </a:p>
          <a:p>
            <a:pPr algn="ctr">
              <a:buNone/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Наша школа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это чудеса и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традиции!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4286248" y="1571612"/>
            <a:ext cx="4645026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algn="r">
              <a:buNone/>
            </a:pP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4-ой </a:t>
            </a:r>
            <a:r>
              <a:rPr lang="ru-RU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учиться почётно,</a:t>
            </a:r>
          </a:p>
          <a:p>
            <a:pPr algn="r">
              <a:buNone/>
            </a:pPr>
            <a:r>
              <a:rPr lang="ru-RU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4-ой </a:t>
            </a:r>
            <a:r>
              <a:rPr lang="ru-RU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 высокий полёт!</a:t>
            </a:r>
          </a:p>
          <a:p>
            <a:pPr algn="r">
              <a:buNone/>
            </a:pP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учиться </a:t>
            </a:r>
            <a:r>
              <a:rPr lang="ru-RU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 нас – </a:t>
            </a:r>
            <a:endParaRPr lang="ru-RU" sz="3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сейчас  модно! </a:t>
            </a:r>
            <a:endParaRPr lang="ru-RU" sz="3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Ведь в 4-ой </a:t>
            </a:r>
            <a:r>
              <a:rPr lang="ru-RU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3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особый народ! </a:t>
            </a:r>
            <a:r>
              <a:rPr lang="ru-RU" sz="3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endParaRPr lang="ru-RU" sz="3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4" name="Рисунок 3" descr="C:\Users\Пользователь\Desktop\Camera\20161101_13515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r="6707"/>
          <a:stretch>
            <a:fillRect/>
          </a:stretch>
        </p:blipFill>
        <p:spPr bwMode="auto">
          <a:xfrm>
            <a:off x="3357554" y="3286124"/>
            <a:ext cx="5541981" cy="334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Пользователь\Desktop\Camera\20161101_13521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4302" r="9112" b="5094"/>
          <a:stretch>
            <a:fillRect/>
          </a:stretch>
        </p:blipFill>
        <p:spPr bwMode="auto">
          <a:xfrm>
            <a:off x="142844" y="142852"/>
            <a:ext cx="4929222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5148064" y="1052736"/>
            <a:ext cx="37444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Правила эти должны знать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дети!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Кабинет биологии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C:\Users\Пользователь\Desktop\Camera\20161101_09055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1142984"/>
            <a:ext cx="4083037" cy="276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День Учителя 2016\Фото учителя 2016\IMG_1437.JPG"/>
          <p:cNvPicPr/>
          <p:nvPr/>
        </p:nvPicPr>
        <p:blipFill>
          <a:blip r:embed="rId3" cstate="print"/>
          <a:srcRect t="4915"/>
          <a:stretch>
            <a:fillRect/>
          </a:stretch>
        </p:blipFill>
        <p:spPr bwMode="auto">
          <a:xfrm>
            <a:off x="571472" y="1142984"/>
            <a:ext cx="307183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C:\Users\Пользователь\Desktop\Camera\20161101_090705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3875085"/>
            <a:ext cx="5451838" cy="284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Кабинет биологии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:\Users\Пользователь\Desktop\Camera\20161101_09050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428736"/>
            <a:ext cx="8046156" cy="452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Пользователь\Desktop\Camera\20161101_09352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022946" cy="34115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00010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Столовая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C:\Users\Пользователь\Desktop\Camera\20161101_09350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14818"/>
            <a:ext cx="4874314" cy="2454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Пользователь\Desktop\Camera\20161101_09341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12720" r="9112"/>
          <a:stretch>
            <a:fillRect/>
          </a:stretch>
        </p:blipFill>
        <p:spPr bwMode="auto">
          <a:xfrm>
            <a:off x="2928926" y="-11215790"/>
            <a:ext cx="4643470" cy="1056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ользователь\Desktop\Camera\20161101_0934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13789" t="12624" r="9089" b="30207"/>
          <a:stretch/>
        </p:blipFill>
        <p:spPr bwMode="auto">
          <a:xfrm>
            <a:off x="6660232" y="980728"/>
            <a:ext cx="2357454" cy="3143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  <p:pic>
        <p:nvPicPr>
          <p:cNvPr id="8" name="Рисунок 7" descr="C:\Users\Пользователь\Desktop\Camera\20161101_09342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l="9941" t="3156" r="10051" b="33397"/>
          <a:stretch/>
        </p:blipFill>
        <p:spPr bwMode="auto">
          <a:xfrm>
            <a:off x="3995936" y="1844824"/>
            <a:ext cx="1643074" cy="2143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  <p:pic>
        <p:nvPicPr>
          <p:cNvPr id="9" name="Рисунок 8" descr="C:\Users\Пользователь\Desktop\Camera\20161101_09343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t="23509" r="9856" b="42438"/>
          <a:stretch/>
        </p:blipFill>
        <p:spPr bwMode="auto">
          <a:xfrm>
            <a:off x="1907704" y="0"/>
            <a:ext cx="5357850" cy="1138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53640926-AAD7-44D8-BBD7-CCE9431645EC}">
              <a14:shadowObscured xmlns="" xmlns:lc="http://schemas.openxmlformats.org/drawingml/2006/lockedCanvas" xmlns:a14="http://schemas.microsoft.com/office/drawing/2010/main"/>
            </a:ext>
          </a:extLst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Медицинский кабинет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K:\Школа -конкурс\DSCN655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0027" y="577239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K:\Школа -конкурс\DSCN65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786190"/>
            <a:ext cx="4225913" cy="295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K:\Camera\20161101_135114.jpg"/>
          <p:cNvPicPr>
            <a:picLocks noChangeAspect="1" noChangeArrowheads="1"/>
          </p:cNvPicPr>
          <p:nvPr/>
        </p:nvPicPr>
        <p:blipFill>
          <a:blip r:embed="rId4" cstate="print"/>
          <a:srcRect l="24218" t="20833" r="17969" b="36111"/>
          <a:stretch>
            <a:fillRect/>
          </a:stretch>
        </p:blipFill>
        <p:spPr bwMode="auto">
          <a:xfrm>
            <a:off x="5000628" y="1643050"/>
            <a:ext cx="3714776" cy="15561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:\Camera\20161101_13474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t="14937" b="8952"/>
          <a:stretch/>
        </p:blipFill>
        <p:spPr bwMode="auto">
          <a:xfrm>
            <a:off x="142844" y="142852"/>
            <a:ext cx="2062163" cy="30051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Библиотека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algn="r">
              <a:buNone/>
            </a:pPr>
            <a:r>
              <a:rPr lang="ru-RU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Библиотека</a:t>
            </a: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волшебное место,</a:t>
            </a:r>
          </a:p>
          <a:p>
            <a:pPr algn="r">
              <a:buNone/>
            </a:pP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Где книгам не скучно, и нам интересно.</a:t>
            </a:r>
          </a:p>
          <a:p>
            <a:pPr algn="r">
              <a:buNone/>
            </a:pP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полках рассказы, стихи и романы,</a:t>
            </a:r>
          </a:p>
          <a:p>
            <a:pPr algn="r">
              <a:buNone/>
            </a:pPr>
            <a:r>
              <a:rPr lang="ru-RU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Истории разные, дальние страны…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K:\Camera\20161101_1349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142852"/>
            <a:ext cx="2398709" cy="121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K:\Camera\20161101_1350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32" y="3643314"/>
            <a:ext cx="5500726" cy="2983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Пользователь\Desktop\127NIKON\DSCN65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27931">
            <a:off x="1450543" y="3372653"/>
            <a:ext cx="3885013" cy="2914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484245">
            <a:off x="1083089" y="551320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Пройдите по тихим школьным этажам…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 descr="C:\Users\Пользователь\Desktop\127NIKON\DSCN65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1031">
            <a:off x="5364088" y="548680"/>
            <a:ext cx="3185697" cy="4245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Пользователь\Desktop\127NIKON\DSCN65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42135">
            <a:off x="384542" y="548437"/>
            <a:ext cx="3793993" cy="2846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 вот и святыня из святынь…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C:\Users\Пользователь\Desktop\127NIKON\DSCN6519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91680" y="1340768"/>
            <a:ext cx="6034617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2771800" y="5949280"/>
            <a:ext cx="4040188" cy="6397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Бюст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Олегу Александровичу </a:t>
            </a:r>
            <a:r>
              <a:rPr lang="ru-RU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Лосику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127NIKON\DSCN65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61048"/>
            <a:ext cx="4211960" cy="2852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нашей школе существует 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островок спорта…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427984" y="1340768"/>
            <a:ext cx="4536504" cy="26928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Мы конечно любим спорт,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Мы побьём любой рекорд,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Мы выносливы, сильны,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Нам болезни не страшны.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успехи в спорте есть.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Кубков столько — и не счесть!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Users\Пользователь\Desktop\127NIKON\DSCN65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4176464" cy="352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179512" y="116632"/>
            <a:ext cx="4038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Модернизация – модное слово.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Раньше не знали мы слова такого.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Модернизация в школу пришла-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кое-что  здесь изменила она</a:t>
            </a:r>
          </a:p>
          <a:p>
            <a:endParaRPr lang="ru-RU" dirty="0"/>
          </a:p>
        </p:txBody>
      </p:sp>
      <p:pic>
        <p:nvPicPr>
          <p:cNvPr id="8" name="Рисунок 7" descr="C:\Users\Пользователь\Desktop\Camera\20161101_090622.jpg"/>
          <p:cNvPicPr/>
          <p:nvPr/>
        </p:nvPicPr>
        <p:blipFill>
          <a:blip r:embed="rId2" cstate="print"/>
          <a:srcRect l="3292" r="18588"/>
          <a:stretch>
            <a:fillRect/>
          </a:stretch>
        </p:blipFill>
        <p:spPr bwMode="auto">
          <a:xfrm>
            <a:off x="4211960" y="260648"/>
            <a:ext cx="4642291" cy="333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ользователь\Desktop\Camera\20161101_0905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717032"/>
            <a:ext cx="4849401" cy="272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Пользователь\Desktop\Camera\20161101_092116.jpg"/>
          <p:cNvPicPr/>
          <p:nvPr/>
        </p:nvPicPr>
        <p:blipFill>
          <a:blip r:embed="rId4" cstate="print"/>
          <a:srcRect l="22811" r="17418"/>
          <a:stretch>
            <a:fillRect/>
          </a:stretch>
        </p:blipFill>
        <p:spPr bwMode="auto">
          <a:xfrm>
            <a:off x="755576" y="3933056"/>
            <a:ext cx="2741930" cy="258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ru-RU" sz="3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Добро пожаловать в наш дом!</a:t>
            </a:r>
          </a:p>
          <a:p>
            <a:pPr algn="r">
              <a:buNone/>
            </a:pPr>
            <a:r>
              <a:rPr lang="ru-RU" sz="36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Мы рады всем гостям,</a:t>
            </a:r>
          </a:p>
          <a:p>
            <a:pPr algn="r">
              <a:buNone/>
            </a:pPr>
            <a:r>
              <a:rPr lang="ru-RU" sz="36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36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том, как </a:t>
            </a:r>
            <a:r>
              <a:rPr lang="ru-RU" sz="36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нам уютно в нем, </a:t>
            </a:r>
            <a:endParaRPr lang="ru-RU" sz="36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Сейчас расскажем 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Вам</a:t>
            </a:r>
            <a:r>
              <a:rPr lang="ru-RU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C:\Users\Пользователь\Desktop\Camera\20161101_09273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221088"/>
            <a:ext cx="40386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571868" y="1500174"/>
            <a:ext cx="4038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Доски теперь у нас интерактивные.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 ним отношенье у нас позитивное.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Пальчиком водим мы все по доске,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на уроках нет места тоске.</a:t>
            </a:r>
          </a:p>
          <a:p>
            <a:endParaRPr lang="ru-RU" dirty="0"/>
          </a:p>
        </p:txBody>
      </p:sp>
      <p:pic>
        <p:nvPicPr>
          <p:cNvPr id="8" name="Содержимое 5" descr="C:\Users\Пользователь\Desktop\Camera\20161101_093009.jpg"/>
          <p:cNvPicPr>
            <a:picLocks/>
          </p:cNvPicPr>
          <p:nvPr/>
        </p:nvPicPr>
        <p:blipFill>
          <a:blip r:embed="rId3" cstate="print"/>
          <a:srcRect r="32246"/>
          <a:stretch>
            <a:fillRect/>
          </a:stretch>
        </p:blipFill>
        <p:spPr bwMode="auto">
          <a:xfrm>
            <a:off x="179512" y="188640"/>
            <a:ext cx="345638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«Если не мы, то кто же сохранит красоту Родного Русского языка?!»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4644008" y="3429000"/>
            <a:ext cx="4320480" cy="4525963"/>
          </a:xfrm>
        </p:spPr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Диктанты, изложения,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Склонения, спряжения-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Порой от напряжения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 …. Впрочем, это уже не важно!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C:\Users\Пользователь\Desktop\Camera\20161101_092844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340768"/>
            <a:ext cx="41826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ользователь\Desktop\Camera\20161101_092914.jpg"/>
          <p:cNvPicPr/>
          <p:nvPr/>
        </p:nvPicPr>
        <p:blipFill>
          <a:blip r:embed="rId3" cstate="print"/>
          <a:srcRect l="6362" r="13635"/>
          <a:stretch>
            <a:fillRect/>
          </a:stretch>
        </p:blipFill>
        <p:spPr bwMode="auto">
          <a:xfrm>
            <a:off x="179512" y="3933056"/>
            <a:ext cx="4176464" cy="276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Пользователь\Desktop\Camera\20161101_092922.jpg"/>
          <p:cNvPicPr/>
          <p:nvPr/>
        </p:nvPicPr>
        <p:blipFill>
          <a:blip r:embed="rId4" cstate="print"/>
          <a:srcRect l="10330" t="2951" r="40771" b="8899"/>
          <a:stretch>
            <a:fillRect/>
          </a:stretch>
        </p:blipFill>
        <p:spPr bwMode="auto">
          <a:xfrm rot="5400000">
            <a:off x="815527" y="1208809"/>
            <a:ext cx="254439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strips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:\Users\Пользователь\Desktop\Camera\20161101_092126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908720"/>
            <a:ext cx="388843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Кабинет географии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Держу в руках простую карту мира, 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Планеты, на которой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мы живем. 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ней есть все, от грозных гор Памира, 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 Арктики под вековечным льдом.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Материки и страны, и границы, 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Архипелаги, горы, острова. 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Чужие, зарубежные столицы, 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Там, где звучат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нездешние слова.</a:t>
            </a:r>
          </a:p>
          <a:p>
            <a:endParaRPr lang="ru-RU" dirty="0"/>
          </a:p>
        </p:txBody>
      </p:sp>
      <p:pic>
        <p:nvPicPr>
          <p:cNvPr id="6" name="Рисунок 5" descr="C:\Users\Пользователь\Desktop\Camera\20161101_092020.jpg"/>
          <p:cNvPicPr/>
          <p:nvPr/>
        </p:nvPicPr>
        <p:blipFill>
          <a:blip r:embed="rId3" cstate="print"/>
          <a:srcRect r="39392"/>
          <a:stretch>
            <a:fillRect/>
          </a:stretch>
        </p:blipFill>
        <p:spPr bwMode="auto">
          <a:xfrm>
            <a:off x="4572000" y="3356992"/>
            <a:ext cx="3600400" cy="334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strips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Camera\20161101_0923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22341" cy="210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Математика –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Основа и Царица всех наук,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Тебе с ней подружиться советую, мой друг.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Да! Великая наука!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Она дается нелегко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Пользователь\Desktop\Camera\20161101_092300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933056"/>
            <a:ext cx="4326632" cy="270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esktop\126___11\IMG_00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25489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Кабинеты иностранного языка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https://fs00.infourok.ru/images/doc/293/292777/img2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928670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K:\Школа -конкурс\С ДНЕМ УЧИТЕЛЯ\Фото учителя 2016\IMG_157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928670"/>
            <a:ext cx="4000528" cy="307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K:\Школа -конкурс\С ДНЕМ УЧИТЕЛЯ\Фото учителя 2016\IMG_142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000504"/>
            <a:ext cx="3643338" cy="2714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«Народ, не знающий своего прошлого, </a:t>
            </a:r>
            <a:b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 имеет будущего»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Пользователь\Desktop\DSCN6557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t="8333" b="12450"/>
          <a:stretch>
            <a:fillRect/>
          </a:stretch>
        </p:blipFill>
        <p:spPr bwMode="auto">
          <a:xfrm>
            <a:off x="5508104" y="1268760"/>
            <a:ext cx="280831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5" descr="C:\Users\Пользователь\Desktop\DSCN6554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3560" t="21034"/>
          <a:stretch>
            <a:fillRect/>
          </a:stretch>
        </p:blipFill>
        <p:spPr bwMode="auto">
          <a:xfrm>
            <a:off x="3347864" y="4377867"/>
            <a:ext cx="4038600" cy="2480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Users\Пользователь\Desktop\Camera\20161101_093257.jpg"/>
          <p:cNvPicPr/>
          <p:nvPr/>
        </p:nvPicPr>
        <p:blipFill>
          <a:blip r:embed="rId4" cstate="print"/>
          <a:srcRect r="26082"/>
          <a:stretch>
            <a:fillRect/>
          </a:stretch>
        </p:blipFill>
        <p:spPr bwMode="auto">
          <a:xfrm>
            <a:off x="107504" y="1412776"/>
            <a:ext cx="4391645" cy="3339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Музей</a:t>
            </a: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928670"/>
            <a:ext cx="4038600" cy="45259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Хорошо, что в школе  есть музей.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Значит, нить времён не прервалась.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Значит, вместе все-таки сумеем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 прошлым удержать                  незримо связь.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Прикоснись к чужой судьбе  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жизни, 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Подвигам отцов ты поклонись.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Так же научись 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служить Отчизне,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Чтоб прожить достойно 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свою жизнь!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I:\Декабрьские встречи 08.12.2014г\DSCF9665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4038600" cy="30303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I:\Декабрьские встречи 08.12.2014г\DSCF96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3357562"/>
            <a:ext cx="4286280" cy="338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7000">
    <p:strips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Кабинет директора 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Пользователь\Desktop\127NIKON\DSCN6506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Пользователь\Desktop\127NIKON\DSCN6507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_plpcte_target" descr="https://i.mycdn.me/image?t=3&amp;bid=502713206207&amp;id=502713206207&amp;plc=WEB&amp;tkn=*b_8BqWkGK2r7cLk3GiLTiY7uTi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b="15462"/>
          <a:stretch>
            <a:fillRect/>
          </a:stretch>
        </p:blipFill>
        <p:spPr bwMode="auto">
          <a:xfrm>
            <a:off x="4572000" y="785794"/>
            <a:ext cx="4394200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C:\Users\Пользователь\Desktop\Documents\+ Дипломы\Школа -наш дом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7" y="3143248"/>
            <a:ext cx="2500330" cy="355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strips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Здесь можно отдохнуть учителям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G:\4 школа\Фото-учителя в учительской\Новая папка\IMG_1882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437112"/>
            <a:ext cx="2808312" cy="194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4 школа\Фото-учителя в учительской\Новая папка\IMG_187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437112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4 школа\Фото-учителя в учительской\Новая папка\IMG_18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196752"/>
            <a:ext cx="3978325" cy="301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4 школа\Фото-учителя в учительской\Новая папка\IMG_187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437112"/>
            <a:ext cx="26642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248472" cy="3024336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5000">
    <p:strips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Пользователь\Desktop\Camera\20161101_1342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12391" y="780543"/>
            <a:ext cx="3096343" cy="176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C:\Users\Пользователь\Desktop\Camera\20161101_13392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26981" r="10516"/>
          <a:stretch>
            <a:fillRect/>
          </a:stretch>
        </p:blipFill>
        <p:spPr bwMode="auto">
          <a:xfrm rot="5400000">
            <a:off x="647563" y="2960949"/>
            <a:ext cx="2808314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922114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Доступная среда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60032" y="548680"/>
            <a:ext cx="4038600" cy="2376263"/>
          </a:xfrm>
        </p:spPr>
        <p:txBody>
          <a:bodyPr>
            <a:normAutofit fontScale="77500" lnSpcReduction="20000"/>
          </a:bodyPr>
          <a:lstStyle/>
          <a:p>
            <a:pPr algn="r">
              <a:buNone/>
            </a:pP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 Наше общество будет </a:t>
            </a:r>
            <a:endParaRPr lang="ru-RU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по-настоящему единым,</a:t>
            </a:r>
            <a:endParaRPr lang="ru-RU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если мы обеспечим </a:t>
            </a:r>
            <a:endParaRPr lang="ru-RU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равные возможности для всех»…</a:t>
            </a:r>
            <a:endParaRPr lang="ru-RU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В.В. Путин</a:t>
            </a: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6" name="Рисунок 5" descr="C:\Users\Пользователь\Desktop\Camera\20161101_1343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548680"/>
            <a:ext cx="3654453" cy="2056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369396" y="6126652"/>
            <a:ext cx="50224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ea typeface="+mn-ea"/>
                <a:cs typeface="Times New Roman" pitchFamily="18" charset="0"/>
              </a:rPr>
              <a:t>    Дети с ограниченными возможностями здоровья –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ea typeface="+mn-ea"/>
                <a:cs typeface="Times New Roman" pitchFamily="18" charset="0"/>
              </a:rPr>
              <a:t>дети с повышенными потребностями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Пользователь\Desktop\Camera\20161101_133723.jpg"/>
          <p:cNvPicPr/>
          <p:nvPr/>
        </p:nvPicPr>
        <p:blipFill>
          <a:blip r:embed="rId5" cstate="print"/>
          <a:srcRect r="24404"/>
          <a:stretch>
            <a:fillRect/>
          </a:stretch>
        </p:blipFill>
        <p:spPr bwMode="auto">
          <a:xfrm rot="5400000">
            <a:off x="6681931" y="4343405"/>
            <a:ext cx="276491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ользователь\Desktop\Camera\20161101_133828.jpg"/>
          <p:cNvPicPr/>
          <p:nvPr/>
        </p:nvPicPr>
        <p:blipFill>
          <a:blip r:embed="rId6" cstate="print"/>
          <a:srcRect l="17532" r="10943"/>
          <a:stretch>
            <a:fillRect/>
          </a:stretch>
        </p:blipFill>
        <p:spPr bwMode="auto">
          <a:xfrm rot="5400000">
            <a:off x="3864004" y="3272900"/>
            <a:ext cx="3317202" cy="247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                  </a:t>
            </a:r>
            <a:r>
              <a:rPr lang="ru-RU" sz="2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Ярцевская</a:t>
            </a: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средняя школа №4                                                                                      имени Героя Советского Союза </a:t>
            </a:r>
            <a:r>
              <a:rPr lang="ru-RU" sz="2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О.А.Лосика</a:t>
            </a:r>
            <a:r>
              <a:rPr lang="ru-RU" dirty="0" smtClean="0">
                <a:solidFill>
                  <a:srgbClr val="0000CC"/>
                </a:solidFill>
              </a:rPr>
              <a:t/>
            </a:r>
            <a:br>
              <a:rPr lang="ru-RU" dirty="0" smtClean="0">
                <a:solidFill>
                  <a:srgbClr val="0000CC"/>
                </a:solidFill>
              </a:rPr>
            </a:b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K:\Школа -конкурс\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428736"/>
            <a:ext cx="7215238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b="24074"/>
          <a:stretch>
            <a:fillRect/>
          </a:stretch>
        </p:blipFill>
        <p:spPr bwMode="auto">
          <a:xfrm>
            <a:off x="5076056" y="620688"/>
            <a:ext cx="291632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До…</a:t>
            </a:r>
            <a:r>
              <a:rPr lang="ru-RU" dirty="0" smtClean="0"/>
              <a:t>                                        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Сейчас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Школа -конкурс\школа №4 фото\школа до ремонта\DSCN1886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3466728" cy="288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Школа -конкурс\школа №4 фото\школа до ремонта\DSCN18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3960440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ользователь\Desktop\126___11\IMG_007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17032"/>
            <a:ext cx="3834308" cy="294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5000">
    <p:strips dir="l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C:\Users\Пользователь\Desktop\_DSC275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76456" cy="580262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979712" y="5157192"/>
            <a:ext cx="5544616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Школьная площадка и патриотичная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Z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I:\эмблема\IMG_0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25" t="28906" r="3906" b="10156"/>
          <a:stretch>
            <a:fillRect/>
          </a:stretch>
        </p:blipFill>
        <p:spPr bwMode="auto">
          <a:xfrm>
            <a:off x="500034" y="0"/>
            <a:ext cx="8229600" cy="3596148"/>
          </a:xfrm>
          <a:prstGeom prst="rect">
            <a:avLst/>
          </a:prstGeom>
          <a:noFill/>
        </p:spPr>
      </p:pic>
      <p:pic>
        <p:nvPicPr>
          <p:cNvPr id="6" name="Содержимое 4" descr="K:\Школа -конкурс\DSCN6562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b="6817"/>
          <a:stretch>
            <a:fillRect/>
          </a:stretch>
        </p:blipFill>
        <p:spPr bwMode="auto">
          <a:xfrm>
            <a:off x="3428992" y="3714752"/>
            <a:ext cx="2643206" cy="3000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strips dir="l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 нас знают повсюду…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Средства массовой информации </a:t>
            </a:r>
          </a:p>
          <a:p>
            <a:pPr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(газета «Вести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Привопья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 2012г;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15.09.2016г №73-74- «Доброта спасет мир», 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телеканал «Пионер –ТВ» в рубрике            «От А до Я»;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Результаты деятельности школы освещались на центральных телеканалах «Звезда» и «РИА новости».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8001024" y="1285860"/>
          <a:ext cx="508000" cy="685800"/>
        </p:xfrm>
        <a:graphic>
          <a:graphicData uri="http://schemas.openxmlformats.org/presentationml/2006/ole">
            <p:oleObj spid="_x0000_s1027" name="Объект упаковщика для оболочки" showAsIcon="1" r:id="rId3" imgW="508680" imgH="685440" progId="Package">
              <p:embed/>
            </p:oleObj>
          </a:graphicData>
        </a:graphic>
      </p:graphicFrame>
    </p:spTree>
  </p:cSld>
  <p:clrMapOvr>
    <a:masterClrMapping/>
  </p:clrMapOvr>
  <p:transition advClick="0" advTm="6000">
    <p:strips dir="l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 вот что говорят </a:t>
            </a:r>
            <a:b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выпускники о школе…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720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Нет на свете лучше нашей школы,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Дух твой в сердце каждое проник.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Я другой такой не знаю школы,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Где так вольно дышит ученик!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 привычке хлопая дверями,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Разогнав с дороги малышей,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Старшеклассник ходит, как хозяин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Альма</a:t>
            </a: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матер» каменной своей.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Мы с утра загружены работой,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Перемен, звонков круговорот.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опять «пятак» получит кто-то,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 кому-то снова попадет.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Прозвенит свисток в спортзале гулком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контрольной правит тишина.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в свободы редкую минутку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Улыбнется он или она.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Вот в буфет, минуя пост дежурных,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Удается ловко проскочить.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 потом нам о «мгновеньях чудных»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Пол-урока будут говорить.</a:t>
            </a:r>
          </a:p>
          <a:p>
            <a:pPr>
              <a:buNone/>
            </a:pPr>
            <a:endParaRPr lang="ru-RU" sz="1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1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своим немыслимым «</a:t>
            </a:r>
            <a:r>
              <a:rPr lang="ru-RU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прикидом</a:t>
            </a: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Мы «достанем» всех учителей,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Но при этом с самым честным видом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Поклянемся им в любви своей. 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веселой школьной дискотеке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Будем мы до потолка скакать,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 наутро грозно на линейке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Нас директор будет «вспоминать».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Лишь одна ты, школа, понимаешь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Юность и мятежную судьбу.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Вот за это мы тебя и славим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возносим мы тебе хвалу.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Нет на свете лучше нашей школы, 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Дух твой в сердце каждое проник.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Я другой такой не знаю школы,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Где так вольно дышит ученик! </a:t>
            </a:r>
          </a:p>
          <a:p>
            <a:pPr>
              <a:buNone/>
            </a:pPr>
            <a:endParaRPr lang="ru-RU" sz="1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Пользователь\Desktop\Documents\Первое сентября школа №4\АЧ-1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24191" r="15501"/>
          <a:stretch/>
        </p:blipFill>
        <p:spPr bwMode="auto">
          <a:xfrm>
            <a:off x="4786314" y="2571744"/>
            <a:ext cx="1019170" cy="10001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9" name="Рисунок 8" descr="C:\Users\Пользователь\Desktop\Documents\Первое сентября школа №4\АЧ-8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13961" r="13617"/>
          <a:stretch/>
        </p:blipFill>
        <p:spPr bwMode="auto">
          <a:xfrm>
            <a:off x="7500958" y="357166"/>
            <a:ext cx="1443385" cy="1447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10" name="Рисунок 9" descr="C:\Users\Пользователь\Desktop\Documents\Первое сентября школа №4\АЧ-9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15672" t="8684" r="24627"/>
          <a:stretch/>
        </p:blipFill>
        <p:spPr bwMode="auto">
          <a:xfrm>
            <a:off x="4786314" y="4429132"/>
            <a:ext cx="1000132" cy="11026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11" name="Рисунок 10" descr="C:\Users\Пользователь\Desktop\Documents\Первое сентября школа №4\АЧ-1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21456" t="6723" r="18097"/>
          <a:stretch/>
        </p:blipFill>
        <p:spPr bwMode="auto">
          <a:xfrm>
            <a:off x="428596" y="2500306"/>
            <a:ext cx="1082991" cy="10715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12" name="Рисунок 11" descr="C:\Users\Пользователь\Desktop\Documents\Первое сентября школа №4\АЧ-2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28731" t="10364" r="15298"/>
          <a:stretch/>
        </p:blipFill>
        <p:spPr bwMode="auto">
          <a:xfrm>
            <a:off x="285720" y="357166"/>
            <a:ext cx="1190625" cy="127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13" name="Рисунок 12" descr="C:\Users\Пользователь\Desktop\Documents\Первое сентября школа №4\АЧ-3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16045" t="5042" r="32276"/>
          <a:stretch/>
        </p:blipFill>
        <p:spPr bwMode="auto">
          <a:xfrm>
            <a:off x="571472" y="4500570"/>
            <a:ext cx="785818" cy="10382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14" name="Рисунок 13" descr="C:\Users\Пользователь\Desktop\Documents\Первое сентября школа №4\АЧ-4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31157" t="4482" r="21455"/>
          <a:stretch/>
        </p:blipFill>
        <p:spPr bwMode="auto">
          <a:xfrm>
            <a:off x="7643834" y="3500438"/>
            <a:ext cx="776288" cy="10001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15" name="Рисунок 14" descr="C:\Users\Пользователь\Desktop\Documents\Первое сентября школа №4\АЧ-37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38619" t="9524" r="5411"/>
          <a:stretch/>
        </p:blipFill>
        <p:spPr bwMode="auto">
          <a:xfrm>
            <a:off x="3500430" y="1571612"/>
            <a:ext cx="942975" cy="10147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16" name="Рисунок 15" descr="C:\Users\Пользователь\Desktop\Documents\Первое сентября школа №4\АЧ-109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24254" r="14179"/>
          <a:stretch/>
        </p:blipFill>
        <p:spPr bwMode="auto">
          <a:xfrm>
            <a:off x="7358082" y="5429264"/>
            <a:ext cx="1143008" cy="12858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17" name="Рисунок 16" descr="C:\Users\Пользователь\Desktop\Documents\Первое сентября школа №4\АЧ-116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25933" r="19030"/>
          <a:stretch/>
        </p:blipFill>
        <p:spPr bwMode="auto">
          <a:xfrm>
            <a:off x="3428992" y="3429000"/>
            <a:ext cx="928694" cy="10715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18" name="Рисунок 17" descr="C:\Users\Пользователь\Desktop\Documents\Первое сентября школа №4\АЧ-5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l="27985" r="18844"/>
          <a:stretch/>
        </p:blipFill>
        <p:spPr bwMode="auto">
          <a:xfrm>
            <a:off x="3714744" y="5500702"/>
            <a:ext cx="1071570" cy="12144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:lc="http://schemas.openxmlformats.org/drawingml/2006/lockedCanvas" xmlns=""/>
            </a:ext>
          </a:extLst>
        </p:spPr>
      </p:pic>
    </p:spTree>
  </p:cSld>
  <p:clrMapOvr>
    <a:masterClrMapping/>
  </p:clrMapOvr>
  <p:transition advClick="0" advTm="13000">
    <p:strips dir="l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785786" y="4000504"/>
            <a:ext cx="8072494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Получается все на «отлично», потому что в нашей школе всегда работают отличные учителя. Представьте себе – третья часть из них- выпускники  «четвертой» школы.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I:\Документы\Вечер встречи 2013\Учителя Илья\DSC0364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57166"/>
            <a:ext cx="6369053" cy="3500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strips dir="l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5klass.net/datas/literatura/Uznaj-geroja-po-opisaniju/0025-025-Do-novykh-vstrech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1.liveinternet.ru/images/attach/c/6/93/818/93818587_Smaylik_animaciya_Solnuyshko.gif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605">
            <a:off x="809060" y="-56673"/>
            <a:ext cx="2533650" cy="26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Пользователь\Desktop\Camera\20161101_14042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 b="14118"/>
          <a:stretch>
            <a:fillRect/>
          </a:stretch>
        </p:blipFill>
        <p:spPr bwMode="auto">
          <a:xfrm>
            <a:off x="2285984" y="142852"/>
            <a:ext cx="4500594" cy="61436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3578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Супер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современное крылечко        </a:t>
            </a:r>
            <a:b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знаменитая «четверка»</a:t>
            </a:r>
            <a:endParaRPr lang="ru-RU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 чего начинается школа…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F:\Школа -конкурс\126___11\IMG_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431867" y="1896725"/>
            <a:ext cx="5023720" cy="3767790"/>
          </a:xfrm>
          <a:prstGeom prst="rect">
            <a:avLst/>
          </a:prstGeom>
          <a:noFill/>
        </p:spPr>
      </p:pic>
      <p:pic>
        <p:nvPicPr>
          <p:cNvPr id="1027" name="Picture 3" descr="F:\Школа -конкурс\126___11\IMG_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96752"/>
            <a:ext cx="7200800" cy="5400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Пользователь\Desktop\127NIKON\DSCN654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00108"/>
            <a:ext cx="7385474" cy="552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Визитная карточка школы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9000" r="29000"/>
          <a:stretch>
            <a:fillRect/>
          </a:stretch>
        </p:blipFill>
        <p:spPr bwMode="auto">
          <a:xfrm>
            <a:off x="0" y="0"/>
            <a:ext cx="1095075" cy="111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Пользователь\Desktop\127NIKON\DSCN6513.JPG"/>
          <p:cNvPicPr>
            <a:picLocks noGrp="1"/>
          </p:cNvPicPr>
          <p:nvPr>
            <p:ph idx="1"/>
          </p:nvPr>
        </p:nvPicPr>
        <p:blipFill>
          <a:blip r:embed="rId3" cstate="print"/>
          <a:srcRect l="4650" t="11899" r="5559" b="22596"/>
          <a:stretch>
            <a:fillRect/>
          </a:stretch>
        </p:blipFill>
        <p:spPr bwMode="auto">
          <a:xfrm>
            <a:off x="1907704" y="1340768"/>
            <a:ext cx="5400600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41277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Канцелярия 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Пользователь\Desktop\126___11\IMG_008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636912"/>
            <a:ext cx="4788024" cy="3661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C:\Users\Пользователь\Desktop\126___11\IMG_00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16261" y="1304901"/>
            <a:ext cx="5940425" cy="3707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723</Words>
  <Application>Microsoft Office PowerPoint</Application>
  <PresentationFormat>Экран (4:3)</PresentationFormat>
  <Paragraphs>184</Paragraphs>
  <Slides>46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Тема Office</vt:lpstr>
      <vt:lpstr>Объект упаковщика для оболочки</vt:lpstr>
      <vt:lpstr>ШКОЛА – НАШ ДОМ,  НАМ УЮТНО В НЕМ</vt:lpstr>
      <vt:lpstr>Слайд 2</vt:lpstr>
      <vt:lpstr>Слайд 3</vt:lpstr>
      <vt:lpstr> муниципальное бюджетное общеобразовательное учреждение                   Ярцевская средняя школа №4                                                                                      имени Героя Советского Союза О.А.Лосика </vt:lpstr>
      <vt:lpstr> Супер современное крылечко         и знаменитая «четверка»</vt:lpstr>
      <vt:lpstr>С чего начинается школа…</vt:lpstr>
      <vt:lpstr>Слайд 7</vt:lpstr>
      <vt:lpstr>Визитная карточка школы</vt:lpstr>
      <vt:lpstr>Канцелярия </vt:lpstr>
      <vt:lpstr>Кабинет заместителей директора </vt:lpstr>
      <vt:lpstr>Слайд 11</vt:lpstr>
      <vt:lpstr>Школьные мастерские </vt:lpstr>
      <vt:lpstr>Мастерская комбинированного вида</vt:lpstr>
      <vt:lpstr>Кабинет технологии</vt:lpstr>
      <vt:lpstr>Кабинеты начальных классов </vt:lpstr>
      <vt:lpstr>Слайд 16</vt:lpstr>
      <vt:lpstr>Слайд 17</vt:lpstr>
      <vt:lpstr>    Информацию меняем,  стенды часто обновляем.  Ну, а символы страны все,  конечно, знать должны.   </vt:lpstr>
      <vt:lpstr> Наши стенды хороши,  знают это малыши:  И о безопасности жизни и  о Родине-Отчизне.</vt:lpstr>
      <vt:lpstr>Слайд 20</vt:lpstr>
      <vt:lpstr>Кабинет биологии</vt:lpstr>
      <vt:lpstr>Кабинет биологии </vt:lpstr>
      <vt:lpstr>Столовая </vt:lpstr>
      <vt:lpstr>Медицинский кабинет </vt:lpstr>
      <vt:lpstr>Библиотека</vt:lpstr>
      <vt:lpstr>Пройдите по тихим школьным этажам…</vt:lpstr>
      <vt:lpstr>А вот и святыня из святынь…</vt:lpstr>
      <vt:lpstr>В нашей школе существует  островок спорта…</vt:lpstr>
      <vt:lpstr>Слайд 29</vt:lpstr>
      <vt:lpstr>Слайд 30</vt:lpstr>
      <vt:lpstr> «Если не мы, то кто же сохранит красоту Родного Русского языка?!» </vt:lpstr>
      <vt:lpstr>Кабинет географии</vt:lpstr>
      <vt:lpstr>Слайд 33</vt:lpstr>
      <vt:lpstr>Кабинеты иностранного языка</vt:lpstr>
      <vt:lpstr>«Народ, не знающий своего прошлого,  не имеет будущего»</vt:lpstr>
      <vt:lpstr> Музей </vt:lpstr>
      <vt:lpstr>Кабинет директора </vt:lpstr>
      <vt:lpstr>Здесь можно отдохнуть учителям</vt:lpstr>
      <vt:lpstr>Доступная среда </vt:lpstr>
      <vt:lpstr>До…                                         Сейчас</vt:lpstr>
      <vt:lpstr>Слайд 41</vt:lpstr>
      <vt:lpstr>Слайд 42</vt:lpstr>
      <vt:lpstr>О нас знают повсюду…</vt:lpstr>
      <vt:lpstr>А вот что говорят  выпускники о школе…</vt:lpstr>
      <vt:lpstr>Слайд 45</vt:lpstr>
      <vt:lpstr>Слайд 46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– НАШ ДОМ,  НАМ УЮТНО В НЕМ</dc:title>
  <dc:creator>Пользователь</dc:creator>
  <cp:lastModifiedBy>Пользователь</cp:lastModifiedBy>
  <cp:revision>145</cp:revision>
  <dcterms:created xsi:type="dcterms:W3CDTF">2016-11-05T19:17:54Z</dcterms:created>
  <dcterms:modified xsi:type="dcterms:W3CDTF">2023-01-28T16:47:57Z</dcterms:modified>
</cp:coreProperties>
</file>