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72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E35F"/>
    <a:srgbClr val="003300"/>
    <a:srgbClr val="6FB9D3"/>
    <a:srgbClr val="E48D6A"/>
    <a:srgbClr val="F199EB"/>
    <a:srgbClr val="EEB96C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27DD8-2D9F-46A9-9C4A-1A25D41452A7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84CA5-668F-4EA0-90E5-982B157894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811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27DD8-2D9F-46A9-9C4A-1A25D41452A7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84CA5-668F-4EA0-90E5-982B157894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791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27DD8-2D9F-46A9-9C4A-1A25D41452A7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84CA5-668F-4EA0-90E5-982B157894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37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27DD8-2D9F-46A9-9C4A-1A25D41452A7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84CA5-668F-4EA0-90E5-982B157894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180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27DD8-2D9F-46A9-9C4A-1A25D41452A7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84CA5-668F-4EA0-90E5-982B157894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739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27DD8-2D9F-46A9-9C4A-1A25D41452A7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84CA5-668F-4EA0-90E5-982B157894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431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27DD8-2D9F-46A9-9C4A-1A25D41452A7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84CA5-668F-4EA0-90E5-982B157894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701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27DD8-2D9F-46A9-9C4A-1A25D41452A7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84CA5-668F-4EA0-90E5-982B157894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885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27DD8-2D9F-46A9-9C4A-1A25D41452A7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84CA5-668F-4EA0-90E5-982B157894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991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27DD8-2D9F-46A9-9C4A-1A25D41452A7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84CA5-668F-4EA0-90E5-982B157894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344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27DD8-2D9F-46A9-9C4A-1A25D41452A7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84CA5-668F-4EA0-90E5-982B157894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727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27DD8-2D9F-46A9-9C4A-1A25D41452A7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84CA5-668F-4EA0-90E5-982B157894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890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3" Type="http://schemas.openxmlformats.org/officeDocument/2006/relationships/image" Target="../media/image4.JP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11.png"/><Relationship Id="rId10" Type="http://schemas.openxmlformats.org/officeDocument/2006/relationships/image" Target="../media/image58.jpeg"/><Relationship Id="rId4" Type="http://schemas.openxmlformats.org/officeDocument/2006/relationships/image" Target="../media/image53.jpeg"/><Relationship Id="rId9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4.JPG"/><Relationship Id="rId7" Type="http://schemas.openxmlformats.org/officeDocument/2006/relationships/image" Target="../media/image6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11.png"/><Relationship Id="rId4" Type="http://schemas.openxmlformats.org/officeDocument/2006/relationships/image" Target="../media/image62.png"/><Relationship Id="rId9" Type="http://schemas.openxmlformats.org/officeDocument/2006/relationships/image" Target="../media/image6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4.JPG"/><Relationship Id="rId7" Type="http://schemas.openxmlformats.org/officeDocument/2006/relationships/image" Target="../media/image6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G"/><Relationship Id="rId10" Type="http://schemas.openxmlformats.org/officeDocument/2006/relationships/image" Target="../media/image72.jpeg"/><Relationship Id="rId4" Type="http://schemas.openxmlformats.org/officeDocument/2006/relationships/image" Target="../media/image11.png"/><Relationship Id="rId9" Type="http://schemas.openxmlformats.org/officeDocument/2006/relationships/image" Target="../media/image7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4.JPG"/><Relationship Id="rId7" Type="http://schemas.openxmlformats.org/officeDocument/2006/relationships/image" Target="../media/image7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4.JPG"/><Relationship Id="rId7" Type="http://schemas.openxmlformats.org/officeDocument/2006/relationships/image" Target="../media/image7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11.png"/><Relationship Id="rId9" Type="http://schemas.openxmlformats.org/officeDocument/2006/relationships/image" Target="../media/image8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4.JPG"/><Relationship Id="rId7" Type="http://schemas.openxmlformats.org/officeDocument/2006/relationships/image" Target="../media/image84.jpeg"/><Relationship Id="rId12" Type="http://schemas.openxmlformats.org/officeDocument/2006/relationships/image" Target="../media/image8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11.png"/><Relationship Id="rId9" Type="http://schemas.openxmlformats.org/officeDocument/2006/relationships/image" Target="../media/image8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4.JPG"/><Relationship Id="rId7" Type="http://schemas.openxmlformats.org/officeDocument/2006/relationships/image" Target="../media/image9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11" Type="http://schemas.openxmlformats.org/officeDocument/2006/relationships/image" Target="../media/image96.jpeg"/><Relationship Id="rId5" Type="http://schemas.openxmlformats.org/officeDocument/2006/relationships/image" Target="../media/image11.png"/><Relationship Id="rId10" Type="http://schemas.openxmlformats.org/officeDocument/2006/relationships/image" Target="../media/image95.jpeg"/><Relationship Id="rId4" Type="http://schemas.openxmlformats.org/officeDocument/2006/relationships/image" Target="../media/image90.jpeg"/><Relationship Id="rId9" Type="http://schemas.openxmlformats.org/officeDocument/2006/relationships/image" Target="../media/image9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4.JPG"/><Relationship Id="rId7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4.JPG"/><Relationship Id="rId7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11.png"/><Relationship Id="rId10" Type="http://schemas.openxmlformats.org/officeDocument/2006/relationships/image" Target="../media/image32.jpeg"/><Relationship Id="rId4" Type="http://schemas.openxmlformats.org/officeDocument/2006/relationships/image" Target="../media/image27.pn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4.JPG"/><Relationship Id="rId7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11" Type="http://schemas.openxmlformats.org/officeDocument/2006/relationships/image" Target="../media/image40.jpeg"/><Relationship Id="rId5" Type="http://schemas.openxmlformats.org/officeDocument/2006/relationships/image" Target="../media/image11.png"/><Relationship Id="rId10" Type="http://schemas.openxmlformats.org/officeDocument/2006/relationships/image" Target="../media/image39.jpeg"/><Relationship Id="rId4" Type="http://schemas.openxmlformats.org/officeDocument/2006/relationships/image" Target="../media/image34.JPG"/><Relationship Id="rId9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.JPG"/><Relationship Id="rId7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11.png"/><Relationship Id="rId4" Type="http://schemas.openxmlformats.org/officeDocument/2006/relationships/image" Target="../media/image41.JPG"/><Relationship Id="rId9" Type="http://schemas.openxmlformats.org/officeDocument/2006/relationships/image" Target="../media/image4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.JPG"/><Relationship Id="rId7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11.png"/><Relationship Id="rId9" Type="http://schemas.openxmlformats.org/officeDocument/2006/relationships/image" Target="../media/image5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07424F-9B1E-45AD-A7EF-C44A876B9A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" b="3123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2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0503" y="1000198"/>
            <a:ext cx="5856851" cy="2066560"/>
          </a:xfrm>
          <a:solidFill>
            <a:schemeClr val="accent4">
              <a:lumMod val="20000"/>
              <a:lumOff val="80000"/>
            </a:schemeClr>
          </a:solidFill>
          <a:effectLst>
            <a:glow rad="101600">
              <a:srgbClr val="003300">
                <a:alpha val="60000"/>
              </a:srgbClr>
            </a:glow>
            <a:softEdge rad="127000"/>
          </a:effectLst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Воспитательная работа </a:t>
            </a:r>
            <a:br>
              <a:rPr lang="ru-RU" sz="3200" b="1" i="1" dirty="0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ru-RU" sz="32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в</a:t>
            </a:r>
            <a:br>
              <a:rPr lang="ru-RU" sz="3200" b="1" i="1" dirty="0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ru-RU" sz="35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МБОУ «Гимназии №17»</a:t>
            </a:r>
            <a:br>
              <a:rPr lang="ru-RU" sz="3500" b="1" i="1" dirty="0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ru-RU" sz="35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2022-2023 </a:t>
            </a:r>
            <a:r>
              <a:rPr lang="ru-RU" sz="3500" b="1" i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уч.год</a:t>
            </a:r>
            <a:endParaRPr lang="ru-RU" sz="3500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4849" y="5857802"/>
            <a:ext cx="9144000" cy="75894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23F840-95E1-41A7-91BE-0523CD4FCA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913" y="425531"/>
            <a:ext cx="2498032" cy="2100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101600">
              <a:srgbClr val="003300">
                <a:alpha val="60000"/>
              </a:srgbClr>
            </a:glow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13328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7">
            <a:extLst>
              <a:ext uri="{FF2B5EF4-FFF2-40B4-BE49-F238E27FC236}">
                <a16:creationId xmlns:a16="http://schemas.microsoft.com/office/drawing/2014/main" id="{9467F375-9111-478A-ABA0-B8E0C9C267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64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blipFill dpi="0" rotWithShape="1">
            <a:blip r:embed="rId3">
              <a:alphaModFix amt="72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effectLst>
            <a:outerShdw blurRad="50800" dist="50800" dir="5400000" algn="ctr" rotWithShape="0">
              <a:srgbClr val="000000">
                <a:alpha val="32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0117"/>
          </a:xfrm>
          <a:solidFill>
            <a:srgbClr val="F199EB"/>
          </a:solidFill>
          <a:effectLst>
            <a:glow rad="101600">
              <a:srgbClr val="00B050">
                <a:alpha val="60000"/>
              </a:srgbClr>
            </a:glow>
            <a:softEdge rad="63500"/>
          </a:effectLst>
        </p:spPr>
        <p:txBody>
          <a:bodyPr>
            <a:normAutofit fontScale="90000"/>
          </a:bodyPr>
          <a:lstStyle/>
          <a:p>
            <a:pPr algn="ctr"/>
            <a:r>
              <a:rPr lang="ru-RU" dirty="0" err="1">
                <a:latin typeface="Book Antiqua" panose="02040602050305030304" pitchFamily="18" charset="0"/>
              </a:rPr>
              <a:t>Здоровьесберегающее</a:t>
            </a:r>
            <a:br>
              <a:rPr lang="ru-RU" dirty="0">
                <a:latin typeface="Book Antiqua" panose="02040602050305030304" pitchFamily="18" charset="0"/>
              </a:rPr>
            </a:br>
            <a:r>
              <a:rPr lang="ru-RU" dirty="0">
                <a:latin typeface="Book Antiqua" panose="02040602050305030304" pitchFamily="18" charset="0"/>
              </a:rPr>
              <a:t>воспитание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EE210A2-73FD-4C2B-8FF8-73A783257B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4"/>
          <a:stretch/>
        </p:blipFill>
        <p:spPr>
          <a:xfrm>
            <a:off x="330605" y="1754948"/>
            <a:ext cx="3130918" cy="1906163"/>
          </a:xfrm>
          <a:effectLst>
            <a:glow rad="101600">
              <a:srgbClr val="00B050">
                <a:alpha val="60000"/>
              </a:srgbClr>
            </a:glow>
            <a:softEdge rad="63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3BA81B-00EE-4B18-B321-1BDE3C33D3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128" y="-162385"/>
            <a:ext cx="1961092" cy="16488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8AEA1F-2BAA-4D79-9E29-CAE6B46FA2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25"/>
          <a:stretch/>
        </p:blipFill>
        <p:spPr>
          <a:xfrm>
            <a:off x="330605" y="3863333"/>
            <a:ext cx="3130918" cy="2059165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  <a:softEdge rad="63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8418F68-8469-4B67-85F6-0A63566B41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477" y="1740882"/>
            <a:ext cx="3212118" cy="2409088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  <a:softEdge rad="63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BD2587-3B4E-488B-920B-3EE0F99036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476" y="4385609"/>
            <a:ext cx="3212119" cy="2409089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  <a:softEdge rad="63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021F469-2866-47D9-A67D-819B479CD19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5" b="28216"/>
          <a:stretch/>
        </p:blipFill>
        <p:spPr>
          <a:xfrm>
            <a:off x="6408341" y="1754948"/>
            <a:ext cx="2199836" cy="1674052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  <a:softEdge rad="63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8D8CF42-DA23-45B6-9E1B-484EC040817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2" t="13641" r="6395" b="25539"/>
          <a:stretch/>
        </p:blipFill>
        <p:spPr>
          <a:xfrm>
            <a:off x="3668272" y="3617522"/>
            <a:ext cx="2617769" cy="1708475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  <a:softEdge rad="63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08E8FC5-AC30-431B-85E9-A85D06BCFFA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6" t="21948" r="5898" b="7282"/>
          <a:stretch/>
        </p:blipFill>
        <p:spPr>
          <a:xfrm>
            <a:off x="3668272" y="1740882"/>
            <a:ext cx="2617769" cy="1667647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  <a:softEdge rad="63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5266866-FE05-4179-8AE9-78C90BA09B4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7" t="3692" r="5267" b="25743"/>
          <a:stretch/>
        </p:blipFill>
        <p:spPr>
          <a:xfrm>
            <a:off x="6344956" y="3502720"/>
            <a:ext cx="2326604" cy="3348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DEC0307-0E1E-4900-87B6-5EE7FE911B0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7" t="10872" r="513" b="-2974"/>
          <a:stretch/>
        </p:blipFill>
        <p:spPr>
          <a:xfrm>
            <a:off x="77699" y="365127"/>
            <a:ext cx="1666696" cy="14115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8310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Объект 7">
            <a:extLst>
              <a:ext uri="{FF2B5EF4-FFF2-40B4-BE49-F238E27FC236}">
                <a16:creationId xmlns:a16="http://schemas.microsoft.com/office/drawing/2014/main" id="{46BA1519-14CB-4EBE-9E57-1A163D0708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64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blipFill dpi="0" rotWithShape="1">
            <a:blip r:embed="rId3">
              <a:alphaModFix amt="72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effectLst>
            <a:outerShdw blurRad="50800" dist="50800" dir="5400000" algn="ctr" rotWithShape="0">
              <a:srgbClr val="000000">
                <a:alpha val="32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1306"/>
          </a:xfrm>
          <a:solidFill>
            <a:srgbClr val="6FB9D3"/>
          </a:solidFill>
          <a:effectLst>
            <a:glow rad="101600">
              <a:srgbClr val="FFC000">
                <a:alpha val="60000"/>
              </a:srgbClr>
            </a:glow>
            <a:softEdge rad="127000"/>
          </a:effectLst>
        </p:spPr>
        <p:txBody>
          <a:bodyPr/>
          <a:lstStyle/>
          <a:p>
            <a:pPr algn="ctr"/>
            <a:r>
              <a:rPr lang="ru-RU" dirty="0">
                <a:latin typeface="Book Antiqua" panose="02040602050305030304" pitchFamily="18" charset="0"/>
              </a:rPr>
              <a:t>Интеллектуальное воспитание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E70E042-8065-4CA2-ADED-72EB0A09A4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6946" y="304163"/>
            <a:ext cx="1674057" cy="16740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9A5504-4C08-4678-B2BB-D80CCE873E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128" y="-162385"/>
            <a:ext cx="1961092" cy="16488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BEF6DF-88E0-4B83-B4C9-DF9C417FAC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6" y="1621147"/>
            <a:ext cx="4020508" cy="2261536"/>
          </a:xfrm>
          <a:prstGeom prst="rect">
            <a:avLst/>
          </a:prstGeom>
          <a:ln>
            <a:noFill/>
          </a:ln>
          <a:effectLst>
            <a:glow rad="101600">
              <a:srgbClr val="FFC000">
                <a:alpha val="60000"/>
              </a:srgbClr>
            </a:glow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D5A52F-0136-4842-BEF3-ECAAA997DE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659" y="1419543"/>
            <a:ext cx="4837395" cy="3224320"/>
          </a:xfrm>
          <a:prstGeom prst="rect">
            <a:avLst/>
          </a:prstGeom>
          <a:ln>
            <a:noFill/>
          </a:ln>
          <a:effectLst>
            <a:glow rad="101600">
              <a:srgbClr val="FFC000">
                <a:alpha val="60000"/>
              </a:srgbClr>
            </a:glow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FB9906-A902-4D10-9516-F4F0099259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6" y="4415835"/>
            <a:ext cx="4126013" cy="2320882"/>
          </a:xfrm>
          <a:prstGeom prst="rect">
            <a:avLst/>
          </a:prstGeom>
          <a:ln>
            <a:noFill/>
          </a:ln>
          <a:effectLst>
            <a:glow rad="101600">
              <a:srgbClr val="FFC000">
                <a:alpha val="60000"/>
              </a:srgbClr>
            </a:glow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6440782-FD2C-4EB9-959E-9D4CF6A3F51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8" t="32820" r="7282"/>
          <a:stretch/>
        </p:blipFill>
        <p:spPr>
          <a:xfrm>
            <a:off x="4418216" y="3609127"/>
            <a:ext cx="4837395" cy="3182440"/>
          </a:xfrm>
          <a:prstGeom prst="rect">
            <a:avLst/>
          </a:prstGeom>
          <a:ln>
            <a:noFill/>
          </a:ln>
          <a:effectLst>
            <a:glow rad="101600">
              <a:srgbClr val="FFC000">
                <a:alpha val="60000"/>
              </a:srgbClr>
            </a:glow>
            <a:softEdge rad="112500"/>
          </a:effec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3DC78B0-537E-465B-8E88-C783EDD7131A}"/>
              </a:ext>
            </a:extLst>
          </p:cNvPr>
          <p:cNvSpPr/>
          <p:nvPr/>
        </p:nvSpPr>
        <p:spPr>
          <a:xfrm>
            <a:off x="4418216" y="1621147"/>
            <a:ext cx="2601562" cy="18078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01600">
              <a:srgbClr val="FFC000">
                <a:alpha val="60000"/>
              </a:srgb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chemeClr val="tx1"/>
                </a:solidFill>
                <a:latin typeface="Book Antiqua" panose="02040602050305030304" pitchFamily="18" charset="0"/>
              </a:rPr>
              <a:t>Интеллектуальная игра-квест «Сталинградская битва» </a:t>
            </a:r>
          </a:p>
          <a:p>
            <a:pPr algn="ctr"/>
            <a:r>
              <a:rPr lang="ru-RU" i="1" dirty="0">
                <a:solidFill>
                  <a:schemeClr val="tx1"/>
                </a:solidFill>
                <a:latin typeface="Book Antiqua" panose="02040602050305030304" pitchFamily="18" charset="0"/>
              </a:rPr>
              <a:t>10 «1» класс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C3E6ADD-AC7E-4B2C-9485-BD6FF34F1DCC}"/>
              </a:ext>
            </a:extLst>
          </p:cNvPr>
          <p:cNvSpPr/>
          <p:nvPr/>
        </p:nvSpPr>
        <p:spPr>
          <a:xfrm>
            <a:off x="9449762" y="4813788"/>
            <a:ext cx="2601562" cy="18078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01600">
              <a:srgbClr val="FFC000">
                <a:alpha val="60000"/>
              </a:srgb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chemeClr val="tx1"/>
                </a:solidFill>
                <a:latin typeface="Book Antiqua" panose="02040602050305030304" pitchFamily="18" charset="0"/>
              </a:rPr>
              <a:t>Интеллектуально-развлекательный </a:t>
            </a:r>
            <a:r>
              <a:rPr lang="en-US" i="1" dirty="0">
                <a:solidFill>
                  <a:schemeClr val="tx1"/>
                </a:solidFill>
                <a:latin typeface="Book Antiqua" panose="02040602050305030304" pitchFamily="18" charset="0"/>
              </a:rPr>
              <a:t>QR</a:t>
            </a:r>
            <a:r>
              <a:rPr lang="ru-RU" i="1" dirty="0">
                <a:solidFill>
                  <a:schemeClr val="tx1"/>
                </a:solidFill>
                <a:latin typeface="Book Antiqua" panose="02040602050305030304" pitchFamily="18" charset="0"/>
              </a:rPr>
              <a:t>-квест «Государственные символы России»</a:t>
            </a:r>
          </a:p>
          <a:p>
            <a:pPr algn="ctr"/>
            <a:r>
              <a:rPr lang="ru-RU" i="1" dirty="0">
                <a:solidFill>
                  <a:schemeClr val="tx1"/>
                </a:solidFill>
                <a:latin typeface="Book Antiqua" panose="02040602050305030304" pitchFamily="18" charset="0"/>
              </a:rPr>
              <a:t>10 «2» класс</a:t>
            </a:r>
          </a:p>
        </p:txBody>
      </p:sp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id="{7DE450B3-28AB-47A3-9AC5-A4FE9A543C42}"/>
              </a:ext>
            </a:extLst>
          </p:cNvPr>
          <p:cNvSpPr/>
          <p:nvPr/>
        </p:nvSpPr>
        <p:spPr>
          <a:xfrm rot="10800000">
            <a:off x="4526040" y="3207433"/>
            <a:ext cx="453923" cy="123092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BC98CE5B-4CEC-481A-94B6-359CDC3190C0}"/>
              </a:ext>
            </a:extLst>
          </p:cNvPr>
          <p:cNvSpPr/>
          <p:nvPr/>
        </p:nvSpPr>
        <p:spPr>
          <a:xfrm rot="10800000">
            <a:off x="9576356" y="6369782"/>
            <a:ext cx="453923" cy="123092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06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7">
            <a:extLst>
              <a:ext uri="{FF2B5EF4-FFF2-40B4-BE49-F238E27FC236}">
                <a16:creationId xmlns:a16="http://schemas.microsoft.com/office/drawing/2014/main" id="{38627D9B-7C94-4B7A-88B4-F548537B48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64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blipFill dpi="0" rotWithShape="1">
            <a:blip r:embed="rId3">
              <a:alphaModFix amt="72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effectLst>
            <a:outerShdw blurRad="50800" dist="50800" dir="5400000" algn="ctr" rotWithShape="0">
              <a:srgbClr val="000000">
                <a:alpha val="32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3438" y="235948"/>
            <a:ext cx="8165123" cy="900967"/>
          </a:xfrm>
          <a:solidFill>
            <a:srgbClr val="E48D6A"/>
          </a:solidFill>
          <a:effectLst>
            <a:glow rad="101600">
              <a:srgbClr val="D0E35F">
                <a:alpha val="60000"/>
              </a:srgbClr>
            </a:glow>
            <a:softEdge rad="127000"/>
          </a:effectLst>
        </p:spPr>
        <p:txBody>
          <a:bodyPr/>
          <a:lstStyle/>
          <a:p>
            <a:pPr algn="ctr"/>
            <a:r>
              <a:rPr lang="ru-RU" dirty="0">
                <a:latin typeface="Book Antiqua" panose="02040602050305030304" pitchFamily="18" charset="0"/>
              </a:rPr>
              <a:t>Профориентация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437062-C0DF-4A28-9761-4B25755C5D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128" y="-162385"/>
            <a:ext cx="1961092" cy="16488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47474DB-B124-4842-B18D-CFC7BD01DA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7" t="19782" r="12149" b="7128"/>
          <a:stretch/>
        </p:blipFill>
        <p:spPr>
          <a:xfrm>
            <a:off x="342560" y="1301261"/>
            <a:ext cx="3376246" cy="2602523"/>
          </a:xfrm>
          <a:prstGeom prst="rect">
            <a:avLst/>
          </a:prstGeom>
          <a:ln>
            <a:noFill/>
          </a:ln>
          <a:effectLst>
            <a:glow rad="101600">
              <a:srgbClr val="D0E35F">
                <a:alpha val="60000"/>
              </a:srgbClr>
            </a:glow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B5248EB-BE00-4E9A-9FC6-0EBD9FE2AB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t="8205" r="7969" b="11111"/>
          <a:stretch/>
        </p:blipFill>
        <p:spPr>
          <a:xfrm>
            <a:off x="4265592" y="1301261"/>
            <a:ext cx="2659728" cy="3319976"/>
          </a:xfrm>
          <a:prstGeom prst="rect">
            <a:avLst/>
          </a:prstGeom>
          <a:ln>
            <a:noFill/>
          </a:ln>
          <a:effectLst>
            <a:glow rad="101600">
              <a:srgbClr val="D0E35F">
                <a:alpha val="60000"/>
              </a:srgbClr>
            </a:glow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F9A627D-92A5-4525-9543-65750F9FD99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3"/>
          <a:stretch/>
        </p:blipFill>
        <p:spPr>
          <a:xfrm>
            <a:off x="7335754" y="1300379"/>
            <a:ext cx="4100221" cy="2498777"/>
          </a:xfrm>
          <a:prstGeom prst="rect">
            <a:avLst/>
          </a:prstGeom>
          <a:ln>
            <a:noFill/>
          </a:ln>
          <a:effectLst>
            <a:glow rad="101600">
              <a:srgbClr val="D0E35F">
                <a:alpha val="60000"/>
              </a:srgbClr>
            </a:glow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47FC7F0-FD57-4804-AB5E-61CEAAF8C5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81" y="3292149"/>
            <a:ext cx="2281604" cy="3042139"/>
          </a:xfrm>
          <a:prstGeom prst="rect">
            <a:avLst/>
          </a:prstGeom>
          <a:ln>
            <a:noFill/>
          </a:ln>
          <a:effectLst>
            <a:glow rad="101600">
              <a:srgbClr val="D0E35F">
                <a:alpha val="60000"/>
              </a:srgbClr>
            </a:glow>
            <a:softEdge rad="112500"/>
          </a:effectLst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ED194636-88F7-4EF6-BB85-0655B574E6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14" y="2516666"/>
            <a:ext cx="2281605" cy="3042141"/>
          </a:xfrm>
          <a:prstGeom prst="rect">
            <a:avLst/>
          </a:prstGeom>
          <a:ln>
            <a:noFill/>
          </a:ln>
          <a:effectLst>
            <a:glow rad="101600">
              <a:srgbClr val="D0E35F">
                <a:alpha val="60000"/>
              </a:srgbClr>
            </a:glow>
            <a:softEdge rad="112500"/>
          </a:effec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7BC4ED4-BF59-4390-B0D7-C46B5246B56E}"/>
              </a:ext>
            </a:extLst>
          </p:cNvPr>
          <p:cNvSpPr/>
          <p:nvPr/>
        </p:nvSpPr>
        <p:spPr>
          <a:xfrm>
            <a:off x="69167" y="6123273"/>
            <a:ext cx="4348088" cy="5729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01600">
              <a:srgbClr val="D0E35F">
                <a:alpha val="60000"/>
              </a:srgb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chemeClr val="tx1"/>
                </a:solidFill>
                <a:latin typeface="Book Antiqua" panose="02040602050305030304" pitchFamily="18" charset="0"/>
              </a:rPr>
              <a:t>Региональный чемпионат «Молодые профессионалы» (</a:t>
            </a:r>
            <a:r>
              <a:rPr lang="en-US" i="1" dirty="0">
                <a:solidFill>
                  <a:schemeClr val="tx1"/>
                </a:solidFill>
                <a:latin typeface="Book Antiqua" panose="02040602050305030304" pitchFamily="18" charset="0"/>
              </a:rPr>
              <a:t>WorldSkills Russia)</a:t>
            </a:r>
            <a:endParaRPr lang="ru-RU" i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399FDD-BA71-42D7-BB03-86E6F61DA149}"/>
              </a:ext>
            </a:extLst>
          </p:cNvPr>
          <p:cNvSpPr/>
          <p:nvPr/>
        </p:nvSpPr>
        <p:spPr>
          <a:xfrm>
            <a:off x="5317422" y="5788681"/>
            <a:ext cx="4348088" cy="9075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01600">
              <a:srgbClr val="D0E35F">
                <a:alpha val="60000"/>
              </a:srgb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chemeClr val="tx1"/>
                </a:solidFill>
                <a:latin typeface="Book Antiqua" panose="02040602050305030304" pitchFamily="18" charset="0"/>
              </a:rPr>
              <a:t>Финал национального чемпионата «Молодые профессионалы» (</a:t>
            </a:r>
            <a:r>
              <a:rPr lang="en-US" i="1" dirty="0">
                <a:solidFill>
                  <a:schemeClr val="tx1"/>
                </a:solidFill>
                <a:latin typeface="Book Antiqua" panose="02040602050305030304" pitchFamily="18" charset="0"/>
              </a:rPr>
              <a:t>WorldSkills Russia)</a:t>
            </a:r>
            <a:r>
              <a:rPr lang="ru-RU" i="1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Book Antiqua" panose="02040602050305030304" pitchFamily="18" charset="0"/>
              </a:rPr>
              <a:t>г.Уфа</a:t>
            </a:r>
            <a:endParaRPr lang="ru-RU" i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E12C305-F6B6-4701-8E15-3F123A370B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08"/>
          <a:stretch/>
        </p:blipFill>
        <p:spPr>
          <a:xfrm>
            <a:off x="105058" y="0"/>
            <a:ext cx="1798270" cy="18132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1726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7">
            <a:extLst>
              <a:ext uri="{FF2B5EF4-FFF2-40B4-BE49-F238E27FC236}">
                <a16:creationId xmlns:a16="http://schemas.microsoft.com/office/drawing/2014/main" id="{A36A578A-20A3-4A74-8E38-BA237B1DAF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64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blipFill dpi="0" rotWithShape="1">
            <a:blip r:embed="rId3">
              <a:alphaModFix amt="72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effectLst>
            <a:outerShdw blurRad="50800" dist="50800" dir="5400000" algn="ctr" rotWithShape="0">
              <a:srgbClr val="000000">
                <a:alpha val="32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3438" y="235948"/>
            <a:ext cx="8165123" cy="900967"/>
          </a:xfrm>
          <a:solidFill>
            <a:srgbClr val="E48D6A"/>
          </a:solidFill>
          <a:effectLst>
            <a:glow rad="101600">
              <a:srgbClr val="D0E35F">
                <a:alpha val="60000"/>
              </a:srgbClr>
            </a:glow>
            <a:softEdge rad="127000"/>
          </a:effectLst>
        </p:spPr>
        <p:txBody>
          <a:bodyPr/>
          <a:lstStyle/>
          <a:p>
            <a:pPr algn="ctr"/>
            <a:r>
              <a:rPr lang="ru-RU" dirty="0">
                <a:latin typeface="Book Antiqua" panose="02040602050305030304" pitchFamily="18" charset="0"/>
              </a:rPr>
              <a:t>Профориентация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437062-C0DF-4A28-9761-4B25755C5D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128" y="-162385"/>
            <a:ext cx="1961092" cy="1648868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7BC4ED4-BF59-4390-B0D7-C46B5246B56E}"/>
              </a:ext>
            </a:extLst>
          </p:cNvPr>
          <p:cNvSpPr/>
          <p:nvPr/>
        </p:nvSpPr>
        <p:spPr>
          <a:xfrm>
            <a:off x="1065446" y="5270600"/>
            <a:ext cx="6539717" cy="10176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01600">
              <a:srgbClr val="D0E35F">
                <a:alpha val="60000"/>
              </a:srgb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chemeClr val="tx1"/>
                </a:solidFill>
                <a:latin typeface="Book Antiqua" panose="02040602050305030304" pitchFamily="18" charset="0"/>
              </a:rPr>
              <a:t>Проект по профориентации молодежи «Выбор профессии-выбор будущего», среди учащихся старших классов общеобразовательных школ </a:t>
            </a:r>
            <a:r>
              <a:rPr lang="ru-RU" i="1" dirty="0" err="1">
                <a:solidFill>
                  <a:schemeClr val="tx1"/>
                </a:solidFill>
                <a:latin typeface="Book Antiqua" panose="02040602050305030304" pitchFamily="18" charset="0"/>
              </a:rPr>
              <a:t>г.Махачкалы</a:t>
            </a:r>
            <a:endParaRPr lang="ru-RU" i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5484E3B5-68D4-41D2-A425-E21DDEAC0C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1" t="5358" r="9006" b="13064"/>
          <a:stretch/>
        </p:blipFill>
        <p:spPr>
          <a:xfrm>
            <a:off x="8398412" y="1406151"/>
            <a:ext cx="3724421" cy="5294631"/>
          </a:xfrm>
          <a:prstGeom prst="rect">
            <a:avLst/>
          </a:prstGeom>
          <a:ln>
            <a:noFill/>
          </a:ln>
          <a:effectLst>
            <a:glow rad="101600">
              <a:srgbClr val="D0E35F">
                <a:alpha val="60000"/>
              </a:srgbClr>
            </a:glow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459BB6C-5CF6-4BA0-9856-C77D66A88A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3" y="1946483"/>
            <a:ext cx="3953377" cy="2965033"/>
          </a:xfrm>
          <a:prstGeom prst="rect">
            <a:avLst/>
          </a:prstGeom>
          <a:ln>
            <a:noFill/>
          </a:ln>
          <a:effectLst>
            <a:glow rad="101600">
              <a:srgbClr val="D0E35F">
                <a:alpha val="60000"/>
              </a:srgbClr>
            </a:glow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8B452F5-6D2F-400C-8F95-B226AC823B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868" y="1946483"/>
            <a:ext cx="3789066" cy="2936963"/>
          </a:xfrm>
          <a:prstGeom prst="rect">
            <a:avLst/>
          </a:prstGeom>
          <a:ln>
            <a:noFill/>
          </a:ln>
          <a:effectLst>
            <a:glow rad="101600">
              <a:srgbClr val="D0E35F">
                <a:alpha val="60000"/>
              </a:srgbClr>
            </a:glow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33B03EB-6C7D-4ECD-A791-320F28C8C71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08"/>
          <a:stretch/>
        </p:blipFill>
        <p:spPr>
          <a:xfrm>
            <a:off x="105058" y="0"/>
            <a:ext cx="1798270" cy="18132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3418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7">
            <a:extLst>
              <a:ext uri="{FF2B5EF4-FFF2-40B4-BE49-F238E27FC236}">
                <a16:creationId xmlns:a16="http://schemas.microsoft.com/office/drawing/2014/main" id="{E94500FA-4CAC-41FA-91A7-7D0060014B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64"/>
          <a:stretch/>
        </p:blipFill>
        <p:spPr>
          <a:xfrm>
            <a:off x="-1" y="-77262"/>
            <a:ext cx="12192001" cy="6858000"/>
          </a:xfrm>
          <a:prstGeom prst="rect">
            <a:avLst/>
          </a:prstGeom>
          <a:blipFill dpi="0" rotWithShape="1">
            <a:blip r:embed="rId3">
              <a:alphaModFix amt="72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effectLst>
            <a:outerShdw blurRad="50800" dist="50800" dir="5400000" algn="ctr" rotWithShape="0">
              <a:srgbClr val="000000">
                <a:alpha val="32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1644"/>
          </a:xfrm>
          <a:solidFill>
            <a:srgbClr val="6FB9D3"/>
          </a:solidFill>
          <a:effectLst>
            <a:glow rad="228600">
              <a:schemeClr val="accent2">
                <a:satMod val="175000"/>
                <a:alpha val="40000"/>
              </a:schemeClr>
            </a:glow>
            <a:softEdge rad="127000"/>
          </a:effectLst>
        </p:spPr>
        <p:txBody>
          <a:bodyPr/>
          <a:lstStyle/>
          <a:p>
            <a:pPr algn="ctr"/>
            <a:r>
              <a:rPr lang="ru-RU" b="1" i="1" dirty="0">
                <a:latin typeface="Book Antiqua" panose="02040602050305030304" pitchFamily="18" charset="0"/>
              </a:rPr>
              <a:t>Детские общественные объединения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5849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ЮИД, волейбол, юные пожарные, экологи, волонтёры медики.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CD7DE6-2FD9-4286-9CD5-C3843ABD8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128" y="-162385"/>
            <a:ext cx="1961092" cy="16488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5E3413-274C-4FBB-B604-AC2E2CFBC9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930" y="4632592"/>
            <a:ext cx="3583745" cy="200459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918D19-BD19-4EA0-9EDD-296E39F6A9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734" y="1918961"/>
            <a:ext cx="3194863" cy="248900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1A21E4-98B2-4BDC-BDD0-544CB48FBF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138" y="4632592"/>
            <a:ext cx="2625968" cy="205456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E1CF801-6600-4838-B72D-7277FA29F2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59" y="4632592"/>
            <a:ext cx="2804882" cy="209818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49CECC4-72B0-46DF-8D13-7AC2D883FE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603" y="1930773"/>
            <a:ext cx="3268401" cy="245130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01B1A6-8545-4EE4-B7D9-41F9FC30821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12" y="1956668"/>
            <a:ext cx="3268401" cy="2451301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3848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7">
            <a:extLst>
              <a:ext uri="{FF2B5EF4-FFF2-40B4-BE49-F238E27FC236}">
                <a16:creationId xmlns:a16="http://schemas.microsoft.com/office/drawing/2014/main" id="{F46098DB-A6E4-4419-8FE7-41BD672CA0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64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blipFill dpi="0" rotWithShape="1">
            <a:blip r:embed="rId3">
              <a:alphaModFix amt="72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effectLst>
            <a:outerShdw blurRad="50800" dist="50800" dir="5400000" algn="ctr" rotWithShape="0">
              <a:srgbClr val="000000">
                <a:alpha val="32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0118"/>
          </a:xfrm>
          <a:solidFill>
            <a:srgbClr val="6FB9D3"/>
          </a:solidFill>
          <a:effectLst>
            <a:glow rad="228600">
              <a:schemeClr val="accent2">
                <a:satMod val="175000"/>
                <a:alpha val="40000"/>
              </a:schemeClr>
            </a:glow>
            <a:softEdge rad="127000"/>
          </a:effectLst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latin typeface="Book Antiqua" panose="02040602050305030304" pitchFamily="18" charset="0"/>
              </a:rPr>
              <a:t>Дополнительное образование (кружки)</a:t>
            </a:r>
            <a:endParaRPr lang="ru-RU" i="1" dirty="0">
              <a:latin typeface="Book Antiqua" panose="0204060205030503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8648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«Вдохновение» современные танцы, «АРС» национальные танцы, шахматы, тхэквондо, </a:t>
            </a:r>
            <a:r>
              <a:rPr lang="ru-RU" dirty="0" err="1"/>
              <a:t>бисероплетение</a:t>
            </a:r>
            <a:r>
              <a:rPr lang="ru-RU" dirty="0"/>
              <a:t>, батик.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71B825-64C4-4FF3-9994-E3A8BDEC15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128" y="-162385"/>
            <a:ext cx="1961092" cy="16488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37DDE4-0D89-4D2A-8ACB-FACB2971CC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5" t="9930" b="24923"/>
          <a:stretch/>
        </p:blipFill>
        <p:spPr>
          <a:xfrm>
            <a:off x="136559" y="2327752"/>
            <a:ext cx="1625873" cy="203948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E35A54-F0B6-4F36-81E9-E04AA3AC37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 b="14872"/>
          <a:stretch/>
        </p:blipFill>
        <p:spPr>
          <a:xfrm>
            <a:off x="4986670" y="2398024"/>
            <a:ext cx="1625873" cy="223437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E04A6DF-7475-45E0-AB1C-88332C4CC65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6" t="9931" r="8277" b="26620"/>
          <a:stretch/>
        </p:blipFill>
        <p:spPr>
          <a:xfrm>
            <a:off x="10186229" y="4528106"/>
            <a:ext cx="1586671" cy="223437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1F8638-629F-4F1D-AC25-739A5EF0DB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245" y="2013914"/>
            <a:ext cx="1764994" cy="23533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495C6E6-88C0-45E4-A170-407AA1B345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809" y="2398024"/>
            <a:ext cx="2563665" cy="1922749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7A22C9F-629E-4290-B1DA-4D0C6524D2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097" y="2327752"/>
            <a:ext cx="2686776" cy="2015082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1A59D6F-1167-4D67-AA94-F92749AFB7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11" y="4487302"/>
            <a:ext cx="2936660" cy="220249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D3D451B-A86A-437C-BE8A-914FDFED479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733" y="4494446"/>
            <a:ext cx="3004452" cy="2253339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28661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7">
            <a:extLst>
              <a:ext uri="{FF2B5EF4-FFF2-40B4-BE49-F238E27FC236}">
                <a16:creationId xmlns:a16="http://schemas.microsoft.com/office/drawing/2014/main" id="{D2DBA25C-6A1A-4DB3-A69E-B916E927D6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64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blipFill dpi="0" rotWithShape="1">
            <a:blip r:embed="rId3">
              <a:alphaModFix amt="72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effectLst>
            <a:outerShdw blurRad="50800" dist="50800" dir="5400000" algn="ctr" rotWithShape="0">
              <a:srgbClr val="000000">
                <a:alpha val="32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6C406AC4-B51B-48D5-9697-B16607B8B5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42" y="1395827"/>
            <a:ext cx="3320514" cy="1867789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0A0E602-4585-47E2-9088-B42FC90EF073}"/>
              </a:ext>
            </a:extLst>
          </p:cNvPr>
          <p:cNvSpPr txBox="1">
            <a:spLocks/>
          </p:cNvSpPr>
          <p:nvPr/>
        </p:nvSpPr>
        <p:spPr>
          <a:xfrm>
            <a:off x="1938996" y="91990"/>
            <a:ext cx="8314006" cy="1140118"/>
          </a:xfrm>
          <a:prstGeom prst="rect">
            <a:avLst/>
          </a:prstGeom>
          <a:solidFill>
            <a:srgbClr val="6FB9D3"/>
          </a:solidFill>
          <a:effectLst>
            <a:glow rad="63500">
              <a:schemeClr val="accent2">
                <a:satMod val="175000"/>
                <a:alpha val="40000"/>
              </a:schemeClr>
            </a:glow>
            <a:softEdge rad="127000"/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 dirty="0">
                <a:latin typeface="Book Antiqua" panose="02040602050305030304" pitchFamily="18" charset="0"/>
              </a:rPr>
              <a:t>Совет профилактики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090E3B-D5A0-47B0-BB37-3077BA65B8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128" y="-162385"/>
            <a:ext cx="1961092" cy="16488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AA41CC-6834-4969-96AD-28EE9DD39D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019" y="4086264"/>
            <a:ext cx="4170667" cy="2346000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9B1C661-172F-4B0D-BF63-FA73D518FB5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" t="2667" r="4881" b="3795"/>
          <a:stretch/>
        </p:blipFill>
        <p:spPr>
          <a:xfrm>
            <a:off x="5888401" y="3986424"/>
            <a:ext cx="1834304" cy="2630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EEC70C5-EF56-4153-BC3F-577E05D420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369" y="1482976"/>
            <a:ext cx="2443089" cy="1832317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FCB6162-ED76-4529-BD75-006DF7EA0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80218"/>
            <a:ext cx="2669525" cy="2002144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1A94C87-3E23-492E-80A2-BEC98DD179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696" y="1394493"/>
            <a:ext cx="3320515" cy="1864868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11B50D4-9BF3-4485-B92C-9E328F2A4F36}"/>
              </a:ext>
            </a:extLst>
          </p:cNvPr>
          <p:cNvSpPr/>
          <p:nvPr/>
        </p:nvSpPr>
        <p:spPr>
          <a:xfrm>
            <a:off x="1450684" y="3347676"/>
            <a:ext cx="5020181" cy="35387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tx1"/>
                </a:solidFill>
                <a:latin typeface="Book Antiqua" panose="02040602050305030304" pitchFamily="18" charset="0"/>
              </a:rPr>
              <a:t>Встреча с межведомственными органами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B3C18E6-D99B-405E-92BE-259E2E741804}"/>
              </a:ext>
            </a:extLst>
          </p:cNvPr>
          <p:cNvSpPr/>
          <p:nvPr/>
        </p:nvSpPr>
        <p:spPr>
          <a:xfrm>
            <a:off x="7512890" y="3542707"/>
            <a:ext cx="4529796" cy="35387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tx1"/>
                </a:solidFill>
                <a:latin typeface="Book Antiqua" panose="02040602050305030304" pitchFamily="18" charset="0"/>
              </a:rPr>
              <a:t>Социально-психологическая служба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DF88E2E-3245-4704-8947-23D20106AB9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" t="13538" r="17735" b="5324"/>
          <a:stretch/>
        </p:blipFill>
        <p:spPr>
          <a:xfrm>
            <a:off x="3069562" y="4017547"/>
            <a:ext cx="2669525" cy="1964816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5AEAB98-5703-455D-9CEB-0D2C15A17DB7}"/>
              </a:ext>
            </a:extLst>
          </p:cNvPr>
          <p:cNvSpPr/>
          <p:nvPr/>
        </p:nvSpPr>
        <p:spPr>
          <a:xfrm>
            <a:off x="330413" y="6138998"/>
            <a:ext cx="5020181" cy="35387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tx1"/>
                </a:solidFill>
                <a:latin typeface="Book Antiqua" panose="02040602050305030304" pitchFamily="18" charset="0"/>
              </a:rPr>
              <a:t>Беседа с инспекторами ПДН</a:t>
            </a:r>
          </a:p>
        </p:txBody>
      </p:sp>
    </p:spTree>
    <p:extLst>
      <p:ext uri="{BB962C8B-B14F-4D97-AF65-F5344CB8AC3E}">
        <p14:creationId xmlns:p14="http://schemas.microsoft.com/office/powerpoint/2010/main" val="1136483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Объект 7">
            <a:extLst>
              <a:ext uri="{FF2B5EF4-FFF2-40B4-BE49-F238E27FC236}">
                <a16:creationId xmlns:a16="http://schemas.microsoft.com/office/drawing/2014/main" id="{D478CA91-8038-4145-89A0-C777D8788F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64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blipFill dpi="0" rotWithShape="1">
            <a:blip r:embed="rId3">
              <a:alphaModFix amt="72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effectLst>
            <a:outerShdw blurRad="50800" dist="50800" dir="5400000" algn="ctr" rotWithShape="0">
              <a:srgbClr val="000000">
                <a:alpha val="32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8B4E080-59F6-4BCE-BFC4-B0F42BAEED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 r="3423"/>
          <a:stretch/>
        </p:blipFill>
        <p:spPr>
          <a:xfrm>
            <a:off x="190573" y="1625162"/>
            <a:ext cx="3025439" cy="1730153"/>
          </a:xfrm>
          <a:prstGeom prst="rect">
            <a:avLst/>
          </a:prstGeom>
          <a:ln>
            <a:noFill/>
          </a:ln>
          <a:effectLst>
            <a:glow rad="101600">
              <a:srgbClr val="7030A0">
                <a:alpha val="60000"/>
              </a:srgbClr>
            </a:glow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2953" y="162459"/>
            <a:ext cx="8075741" cy="948889"/>
          </a:xfrm>
          <a:solidFill>
            <a:srgbClr val="CC99FF"/>
          </a:solidFill>
          <a:effectLst>
            <a:glow rad="101600">
              <a:schemeClr val="accent4">
                <a:satMod val="175000"/>
                <a:alpha val="40000"/>
              </a:schemeClr>
            </a:glow>
            <a:softEdge rad="127000"/>
          </a:effectLst>
        </p:spPr>
        <p:txBody>
          <a:bodyPr>
            <a:noAutofit/>
          </a:bodyPr>
          <a:lstStyle/>
          <a:p>
            <a:pPr algn="ctr"/>
            <a:r>
              <a:rPr lang="ru-RU" sz="3000" dirty="0">
                <a:latin typeface="Book Antiqua" panose="02040602050305030304" pitchFamily="18" charset="0"/>
              </a:rPr>
              <a:t>Гражданско-патриотическое воспитание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1FB39A89-6D44-46CD-A7A2-0CB4A2EBD3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47" y="178955"/>
            <a:ext cx="3025439" cy="1557628"/>
          </a:xfr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7FCABE0-1CDC-4427-99A1-49C1AF3899C0}"/>
              </a:ext>
            </a:extLst>
          </p:cNvPr>
          <p:cNvSpPr/>
          <p:nvPr/>
        </p:nvSpPr>
        <p:spPr>
          <a:xfrm>
            <a:off x="949570" y="3485327"/>
            <a:ext cx="4656406" cy="4463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01600">
              <a:srgbClr val="7030A0">
                <a:alpha val="60000"/>
              </a:srgb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tx1"/>
                </a:solidFill>
                <a:latin typeface="Book Antiqua" panose="02040602050305030304" pitchFamily="18" charset="0"/>
              </a:rPr>
              <a:t>Открытие «Парты Героя</a:t>
            </a:r>
            <a:r>
              <a:rPr lang="ru-RU" i="1" dirty="0">
                <a:solidFill>
                  <a:schemeClr val="tx1"/>
                </a:solidFill>
              </a:rPr>
              <a:t>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DF9315E-3DEB-45AA-B859-35A8DD7939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0"/>
          <a:stretch/>
        </p:blipFill>
        <p:spPr>
          <a:xfrm>
            <a:off x="3421720" y="1625162"/>
            <a:ext cx="2766009" cy="1730153"/>
          </a:xfrm>
          <a:prstGeom prst="rect">
            <a:avLst/>
          </a:prstGeom>
          <a:ln>
            <a:noFill/>
          </a:ln>
          <a:effectLst>
            <a:glow rad="101600">
              <a:srgbClr val="7030A0">
                <a:alpha val="60000"/>
              </a:srgbClr>
            </a:glow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B7A78AA-6C8B-4A2D-9D47-EF39AA613F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r="8039" b="23692"/>
          <a:stretch/>
        </p:blipFill>
        <p:spPr>
          <a:xfrm>
            <a:off x="770737" y="4063988"/>
            <a:ext cx="5014072" cy="2094964"/>
          </a:xfrm>
          <a:prstGeom prst="rect">
            <a:avLst/>
          </a:prstGeom>
          <a:ln>
            <a:noFill/>
          </a:ln>
          <a:effectLst>
            <a:glow rad="101600">
              <a:srgbClr val="7030A0">
                <a:alpha val="60000"/>
              </a:srgbClr>
            </a:glow>
            <a:softEdge rad="112500"/>
          </a:effec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41031C1-A6B2-4FB7-80FE-11D28A74AEA5}"/>
              </a:ext>
            </a:extLst>
          </p:cNvPr>
          <p:cNvSpPr/>
          <p:nvPr/>
        </p:nvSpPr>
        <p:spPr>
          <a:xfrm>
            <a:off x="949570" y="6291306"/>
            <a:ext cx="4656406" cy="4463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01600">
              <a:srgbClr val="7030A0">
                <a:alpha val="60000"/>
              </a:srgb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tx1"/>
                </a:solidFill>
                <a:latin typeface="Book Antiqua" panose="02040602050305030304" pitchFamily="18" charset="0"/>
              </a:rPr>
              <a:t>Встреча с ветеранами Афганской войны</a:t>
            </a:r>
            <a:endParaRPr lang="ru-RU" i="1" dirty="0">
              <a:solidFill>
                <a:schemeClr val="tx1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F87FA73-C668-4E19-A80D-4AA7B11B849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3" t="15179" r="2011" b="7468"/>
          <a:stretch/>
        </p:blipFill>
        <p:spPr>
          <a:xfrm>
            <a:off x="6697396" y="1625162"/>
            <a:ext cx="4656404" cy="2153827"/>
          </a:xfrm>
          <a:prstGeom prst="rect">
            <a:avLst/>
          </a:prstGeom>
          <a:ln>
            <a:noFill/>
          </a:ln>
          <a:effectLst>
            <a:glow rad="101600">
              <a:srgbClr val="7030A0">
                <a:alpha val="60000"/>
              </a:srgbClr>
            </a:glow>
            <a:softEdge rad="112500"/>
          </a:effec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10D8527-3B38-470B-9ED8-E75A099FB8C3}"/>
              </a:ext>
            </a:extLst>
          </p:cNvPr>
          <p:cNvSpPr/>
          <p:nvPr/>
        </p:nvSpPr>
        <p:spPr>
          <a:xfrm>
            <a:off x="6697394" y="3946819"/>
            <a:ext cx="4656406" cy="4463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01600">
              <a:srgbClr val="7030A0">
                <a:alpha val="60000"/>
              </a:srgb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tx1"/>
                </a:solidFill>
                <a:latin typeface="Book Antiqua" panose="02040602050305030304" pitchFamily="18" charset="0"/>
              </a:rPr>
              <a:t>Линейка посвященная участникам СВО</a:t>
            </a:r>
            <a:endParaRPr lang="ru-RU" i="1" dirty="0">
              <a:solidFill>
                <a:schemeClr val="tx1"/>
              </a:solidFill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1884883-64A5-49F1-86D9-9EFDCA23198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59" b="8263"/>
          <a:stretch/>
        </p:blipFill>
        <p:spPr>
          <a:xfrm>
            <a:off x="6879101" y="4484786"/>
            <a:ext cx="4208525" cy="1684813"/>
          </a:xfrm>
          <a:prstGeom prst="rect">
            <a:avLst/>
          </a:prstGeom>
          <a:ln>
            <a:noFill/>
          </a:ln>
          <a:effectLst>
            <a:glow rad="101600">
              <a:srgbClr val="7030A0">
                <a:alpha val="60000"/>
              </a:srgbClr>
            </a:glow>
            <a:softEdge rad="112500"/>
          </a:effectLst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6E234060-CB75-4C05-A856-C03CBD3D5610}"/>
              </a:ext>
            </a:extLst>
          </p:cNvPr>
          <p:cNvSpPr/>
          <p:nvPr/>
        </p:nvSpPr>
        <p:spPr>
          <a:xfrm>
            <a:off x="6655160" y="6316267"/>
            <a:ext cx="4656406" cy="4463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01600">
              <a:srgbClr val="7030A0">
                <a:alpha val="60000"/>
              </a:srgb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solidFill>
                  <a:schemeClr val="tx1"/>
                </a:solidFill>
                <a:latin typeface="Book Antiqua" panose="02040602050305030304" pitchFamily="18" charset="0"/>
              </a:rPr>
              <a:t>Открытый урок «Никто - не забыт, ничто - не забыто»</a:t>
            </a:r>
            <a:endParaRPr lang="ru-RU" sz="1600" i="1" dirty="0">
              <a:solidFill>
                <a:schemeClr val="tx1"/>
              </a:solidFill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FA6718B-CB90-4723-B892-F6EA6965D7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497" y="70580"/>
            <a:ext cx="1961092" cy="164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5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Объект 7">
            <a:extLst>
              <a:ext uri="{FF2B5EF4-FFF2-40B4-BE49-F238E27FC236}">
                <a16:creationId xmlns:a16="http://schemas.microsoft.com/office/drawing/2014/main" id="{2AF40559-5575-4C7F-8EBE-41A2181BE4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64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blipFill dpi="0" rotWithShape="1">
            <a:blip r:embed="rId3">
              <a:alphaModFix amt="72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effectLst>
            <a:outerShdw blurRad="50800" dist="50800" dir="5400000" algn="ctr" rotWithShape="0">
              <a:srgbClr val="000000">
                <a:alpha val="32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3520"/>
            <a:ext cx="10515600" cy="915034"/>
          </a:xfrm>
          <a:solidFill>
            <a:schemeClr val="accent2">
              <a:lumMod val="60000"/>
              <a:lumOff val="4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  <a:softEdge rad="63500"/>
          </a:effectLst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Book Antiqua" panose="02040602050305030304" pitchFamily="18" charset="0"/>
              </a:rPr>
              <a:t>Социальное и </a:t>
            </a:r>
            <a:r>
              <a:rPr lang="ru-RU" dirty="0" err="1">
                <a:latin typeface="Book Antiqua" panose="02040602050305030304" pitchFamily="18" charset="0"/>
              </a:rPr>
              <a:t>медиокультурное</a:t>
            </a:r>
            <a:r>
              <a:rPr lang="ru-RU" dirty="0">
                <a:latin typeface="Book Antiqua" panose="02040602050305030304" pitchFamily="18" charset="0"/>
              </a:rPr>
              <a:t> воспитание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AE16FC9-D4D6-4EB2-A5C1-74BCF93E7C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128" y="-162385"/>
            <a:ext cx="1961092" cy="164886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B122BD9-DEA8-42B8-8A9F-CE302D0F04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69"/>
          <a:stretch/>
        </p:blipFill>
        <p:spPr>
          <a:xfrm>
            <a:off x="7395364" y="4347966"/>
            <a:ext cx="4572000" cy="2459637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FB5DC39-9A00-408E-98B5-91B3E3DBF1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01772" y="548098"/>
            <a:ext cx="1990139" cy="3538025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4435CD3-65A9-4602-8C6C-9CB105278E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70" y="4001670"/>
            <a:ext cx="3882684" cy="218401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2572D1C-45E1-480C-98F0-04E1BE0D74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470" y="3474565"/>
            <a:ext cx="2863674" cy="2147756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59D286F-79B6-40E2-81A6-A141D929540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399" y="1336514"/>
            <a:ext cx="3704492" cy="2778369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131BA67-C06E-49A0-B204-4BD3CFEBFAE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8" y="1651821"/>
            <a:ext cx="2863675" cy="2147757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C0A96F2A-22DD-4FD0-BD5F-BA166DD45F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437"/>
            <a:ext cx="1992947" cy="19774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BEF19B6-E486-433F-A882-349AC4E9E5EA}"/>
              </a:ext>
            </a:extLst>
          </p:cNvPr>
          <p:cNvSpPr/>
          <p:nvPr/>
        </p:nvSpPr>
        <p:spPr>
          <a:xfrm>
            <a:off x="4321850" y="5820384"/>
            <a:ext cx="2746330" cy="10456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solidFill>
                  <a:schemeClr val="tx1"/>
                </a:solidFill>
                <a:latin typeface="Book Antiqua" panose="02040602050305030304" pitchFamily="18" charset="0"/>
              </a:rPr>
              <a:t>Республиканская выставка изобразительного искусства «Родники Дагестана», проект «Самородки»</a:t>
            </a:r>
            <a:endParaRPr lang="ru-RU" sz="1400" i="1" dirty="0">
              <a:solidFill>
                <a:schemeClr val="tx1"/>
              </a:solidFill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BF44B02F-158C-4396-B3EF-61CEC0837EA0}"/>
              </a:ext>
            </a:extLst>
          </p:cNvPr>
          <p:cNvSpPr/>
          <p:nvPr/>
        </p:nvSpPr>
        <p:spPr>
          <a:xfrm>
            <a:off x="197315" y="6343198"/>
            <a:ext cx="3803193" cy="4463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tx1"/>
                </a:solidFill>
                <a:latin typeface="Book Antiqua" panose="02040602050305030304" pitchFamily="18" charset="0"/>
              </a:rPr>
              <a:t>Встречи с интересными людьми</a:t>
            </a:r>
            <a:endParaRPr lang="ru-RU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479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7">
            <a:extLst>
              <a:ext uri="{FF2B5EF4-FFF2-40B4-BE49-F238E27FC236}">
                <a16:creationId xmlns:a16="http://schemas.microsoft.com/office/drawing/2014/main" id="{3F74D5C6-E9E0-4C7E-8283-82B8C5F6D2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64"/>
          <a:stretch/>
        </p:blipFill>
        <p:spPr>
          <a:xfrm>
            <a:off x="-13041" y="-1"/>
            <a:ext cx="12205041" cy="6858001"/>
          </a:xfrm>
          <a:blipFill dpi="0" rotWithShape="1">
            <a:blip r:embed="rId3">
              <a:alphaModFix amt="72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effectLst>
            <a:outerShdw blurRad="50800" dist="50800" dir="5400000" algn="ctr" rotWithShape="0">
              <a:srgbClr val="000000">
                <a:alpha val="32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5189"/>
            <a:ext cx="10515600" cy="991245"/>
          </a:xfrm>
          <a:solidFill>
            <a:schemeClr val="accent6">
              <a:lumMod val="40000"/>
              <a:lumOff val="60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  <a:softEdge rad="127000"/>
          </a:effectLst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Book Antiqua" panose="02040602050305030304" pitchFamily="18" charset="0"/>
              </a:rPr>
              <a:t>Правовое воспитание и культура безопасности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3A84E1-EB9B-4DFE-890D-6ED7AF984E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77" y="1679506"/>
            <a:ext cx="5106572" cy="2872447"/>
          </a:xfrm>
          <a:prstGeom prst="rect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83162A-C5C7-4FF3-8877-129E9FC384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234" y="1679506"/>
            <a:ext cx="4271889" cy="3203917"/>
          </a:xfrm>
          <a:prstGeom prst="rect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9374150-741C-4869-BF58-166D0089B25B}"/>
              </a:ext>
            </a:extLst>
          </p:cNvPr>
          <p:cNvSpPr/>
          <p:nvPr/>
        </p:nvSpPr>
        <p:spPr>
          <a:xfrm>
            <a:off x="876960" y="4772724"/>
            <a:ext cx="4656406" cy="10047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tx1"/>
                </a:solidFill>
                <a:latin typeface="Book Antiqua" panose="02040602050305030304" pitchFamily="18" charset="0"/>
              </a:rPr>
              <a:t>Встреча с межведомственными органами «Профилактика экстремизму и терроризму»</a:t>
            </a:r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46C3732-C852-44B7-8A37-9D42681F8DE0}"/>
              </a:ext>
            </a:extLst>
          </p:cNvPr>
          <p:cNvSpPr/>
          <p:nvPr/>
        </p:nvSpPr>
        <p:spPr>
          <a:xfrm>
            <a:off x="7075975" y="5178494"/>
            <a:ext cx="4656406" cy="4463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tx1"/>
                </a:solidFill>
                <a:latin typeface="Book Antiqua" panose="02040602050305030304" pitchFamily="18" charset="0"/>
              </a:rPr>
              <a:t>Круглый стол «Правовое воспитание»</a:t>
            </a:r>
            <a:endParaRPr lang="ru-RU" i="1" dirty="0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FB1837-6B8B-4A29-BBA8-686AB534CC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9861" y="409694"/>
            <a:ext cx="2366963" cy="15779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B71E5D-FD56-449E-8940-8876648B77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128" y="-162385"/>
            <a:ext cx="1961092" cy="164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09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868AC21-E11E-41BE-98D9-201C727B4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105" y="365126"/>
            <a:ext cx="8898544" cy="1154186"/>
          </a:xfrm>
          <a:solidFill>
            <a:schemeClr val="accent4">
              <a:lumMod val="40000"/>
              <a:lumOff val="60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  <a:softEdge rad="63500"/>
          </a:effectLst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Book Antiqua" panose="02040602050305030304" pitchFamily="18" charset="0"/>
              </a:rPr>
              <a:t>Воспитание положительного отношения к труду и творчеству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707764B-60D7-43C5-8EBB-C556E4BB87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9" y="942219"/>
            <a:ext cx="1581886" cy="14352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0251EE-45A7-4BC0-BBC7-2FE68B7F6D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19" y="2725095"/>
            <a:ext cx="3836334" cy="2877251"/>
          </a:xfrm>
          <a:prstGeom prst="rect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B545C63-3759-4F81-B0A2-A68CB4F798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440" y="1941024"/>
            <a:ext cx="3738177" cy="2803633"/>
          </a:xfrm>
          <a:prstGeom prst="rect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290C21-41C5-4AA8-A9C8-24387C2D4C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604" y="1941024"/>
            <a:ext cx="3738177" cy="2803633"/>
          </a:xfrm>
          <a:prstGeom prst="rect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BA2CA24-DA41-4722-B508-E426B1B0EA49}"/>
              </a:ext>
            </a:extLst>
          </p:cNvPr>
          <p:cNvSpPr/>
          <p:nvPr/>
        </p:nvSpPr>
        <p:spPr>
          <a:xfrm>
            <a:off x="280119" y="5726847"/>
            <a:ext cx="3710960" cy="4463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tx1"/>
                </a:solidFill>
                <a:latin typeface="Book Antiqua" panose="02040602050305030304" pitchFamily="18" charset="0"/>
              </a:rPr>
              <a:t>Субботники</a:t>
            </a:r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44EB96C-21A5-41FE-82D6-FE848313307E}"/>
              </a:ext>
            </a:extLst>
          </p:cNvPr>
          <p:cNvSpPr/>
          <p:nvPr/>
        </p:nvSpPr>
        <p:spPr>
          <a:xfrm>
            <a:off x="4364589" y="4943215"/>
            <a:ext cx="3710960" cy="6591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tx1"/>
                </a:solidFill>
                <a:latin typeface="Book Antiqua" panose="02040602050305030304" pitchFamily="18" charset="0"/>
              </a:rPr>
              <a:t>Облагораживание прилегающего участка</a:t>
            </a:r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1A2534B-78EB-4E3F-AC1A-ED80BB6BA610}"/>
              </a:ext>
            </a:extLst>
          </p:cNvPr>
          <p:cNvSpPr/>
          <p:nvPr/>
        </p:nvSpPr>
        <p:spPr>
          <a:xfrm>
            <a:off x="8323685" y="4943214"/>
            <a:ext cx="3710960" cy="6591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chemeClr val="tx1"/>
                </a:solidFill>
                <a:latin typeface="Book Antiqua" panose="02040602050305030304" pitchFamily="18" charset="0"/>
              </a:rPr>
              <a:t>Трудовая практика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1BC3C3C-9168-44EC-8DCC-32C733AD31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128" y="-162385"/>
            <a:ext cx="1961092" cy="164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51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E929E3DB-887E-48FC-91FE-727C711B1E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64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blipFill dpi="0" rotWithShape="1">
            <a:blip r:embed="rId3">
              <a:alphaModFix amt="72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effectLst>
            <a:outerShdw blurRad="50800" dist="50800" dir="5400000" algn="ctr" rotWithShape="0">
              <a:srgbClr val="000000">
                <a:alpha val="32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8493" y="173649"/>
            <a:ext cx="9355014" cy="1027577"/>
          </a:xfrm>
          <a:solidFill>
            <a:schemeClr val="accent3">
              <a:lumMod val="60000"/>
              <a:lumOff val="4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Book Antiqua" panose="02040602050305030304" pitchFamily="18" charset="0"/>
              </a:rPr>
              <a:t>Воспитание семейных ценностей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0CB6EA8-CF13-4F49-B7F2-6456399F05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7" y="252582"/>
            <a:ext cx="1105293" cy="102757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E10E12-B246-4BFE-8621-FEB4DB02D3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128" y="-162385"/>
            <a:ext cx="1961092" cy="16488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713CCE-15DF-4720-BC03-1A6D5874A1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33" y="4450877"/>
            <a:ext cx="2946305" cy="2209729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C5DC902-7ED3-478D-97C5-8B5779C9D1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233" y="1648868"/>
            <a:ext cx="3338550" cy="2503913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1104733-2916-4C33-B886-4159213D39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295" y="1854360"/>
            <a:ext cx="3094635" cy="2320977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1DCB87E-6B27-4DD1-9767-F5353176C7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55" y="1852784"/>
            <a:ext cx="3096737" cy="2322553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0D26B6E-E8D9-4BFA-8DAC-98D59293446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245" y="4358342"/>
            <a:ext cx="3069685" cy="2302264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D017152-91AB-4136-9B92-770A83F1295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899" y="4450877"/>
            <a:ext cx="2939585" cy="2204689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4E17A51-ED50-45BB-84F7-D579535CEF44}"/>
              </a:ext>
            </a:extLst>
          </p:cNvPr>
          <p:cNvSpPr/>
          <p:nvPr/>
        </p:nvSpPr>
        <p:spPr>
          <a:xfrm>
            <a:off x="3277772" y="1373328"/>
            <a:ext cx="5288461" cy="2755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glow rad="101600">
              <a:schemeClr val="accent6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tx1"/>
                </a:solidFill>
                <a:latin typeface="Book Antiqua" panose="02040602050305030304" pitchFamily="18" charset="0"/>
              </a:rPr>
              <a:t>Акция «Ветеран живет рядом»</a:t>
            </a:r>
          </a:p>
        </p:txBody>
      </p:sp>
    </p:spTree>
    <p:extLst>
      <p:ext uri="{BB962C8B-B14F-4D97-AF65-F5344CB8AC3E}">
        <p14:creationId xmlns:p14="http://schemas.microsoft.com/office/powerpoint/2010/main" val="4232879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Объект 7">
            <a:extLst>
              <a:ext uri="{FF2B5EF4-FFF2-40B4-BE49-F238E27FC236}">
                <a16:creationId xmlns:a16="http://schemas.microsoft.com/office/drawing/2014/main" id="{39A6362E-661B-4FD2-93BD-CFC42C3904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64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blipFill dpi="0" rotWithShape="1">
            <a:blip r:embed="rId3">
              <a:alphaModFix amt="72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effectLst>
            <a:outerShdw blurRad="50800" dist="50800" dir="5400000" algn="ctr" rotWithShape="0">
              <a:srgbClr val="000000">
                <a:alpha val="32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1644"/>
          </a:xfrm>
          <a:solidFill>
            <a:schemeClr val="accent4"/>
          </a:solidFill>
          <a:effectLst>
            <a:glow rad="228600">
              <a:schemeClr val="accent1">
                <a:satMod val="175000"/>
                <a:alpha val="40000"/>
              </a:schemeClr>
            </a:glow>
            <a:softEdge rad="63500"/>
          </a:effectLst>
        </p:spPr>
        <p:txBody>
          <a:bodyPr/>
          <a:lstStyle/>
          <a:p>
            <a:pPr algn="ctr"/>
            <a:r>
              <a:rPr lang="ru-RU" dirty="0">
                <a:latin typeface="Book Antiqua" panose="02040602050305030304" pitchFamily="18" charset="0"/>
              </a:rPr>
              <a:t>Экологическое воспитание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E28251C-E6A0-4FC8-8B25-45A05E998D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2" t="9861" r="4416" b="-61"/>
          <a:stretch/>
        </p:blipFill>
        <p:spPr>
          <a:xfrm>
            <a:off x="258900" y="1691812"/>
            <a:ext cx="3859381" cy="2371733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7DD3FF-5982-41B7-81AC-DF09694C0F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128" y="-162385"/>
            <a:ext cx="1961092" cy="16488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640AFB1-30C2-4D3F-AFCC-A1D6A32433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3" r="18052" b="21435"/>
          <a:stretch/>
        </p:blipFill>
        <p:spPr>
          <a:xfrm>
            <a:off x="8358614" y="1691812"/>
            <a:ext cx="3574485" cy="2120533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11CC55-558E-44FF-A137-B3BB0E6397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293" y="4750843"/>
            <a:ext cx="3166582" cy="2079381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72E72D2-64EE-4E20-8D1D-FAF1A1F7CE26}"/>
              </a:ext>
            </a:extLst>
          </p:cNvPr>
          <p:cNvSpPr/>
          <p:nvPr/>
        </p:nvSpPr>
        <p:spPr>
          <a:xfrm>
            <a:off x="8280038" y="4063545"/>
            <a:ext cx="3731636" cy="4360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chemeClr val="tx1"/>
                </a:solidFill>
                <a:latin typeface="Book Antiqua" panose="02040602050305030304" pitchFamily="18" charset="0"/>
              </a:rPr>
              <a:t>Акция «Посади дерево»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A197915-E31D-41B2-8914-2E2FC0D2A1F9}"/>
              </a:ext>
            </a:extLst>
          </p:cNvPr>
          <p:cNvSpPr/>
          <p:nvPr/>
        </p:nvSpPr>
        <p:spPr>
          <a:xfrm>
            <a:off x="281065" y="4296915"/>
            <a:ext cx="3731636" cy="4360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chemeClr val="tx1"/>
                </a:solidFill>
                <a:latin typeface="Book Antiqua" panose="02040602050305030304" pitchFamily="18" charset="0"/>
              </a:rPr>
              <a:t>Акция «Мы за чистый город»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16C3E12-AF0C-4A6C-B9D9-8D7FFA663D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204" y="1717410"/>
            <a:ext cx="3440771" cy="2580579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933C654-2CB7-405F-8E06-06FF14DA0A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531" y="4656479"/>
            <a:ext cx="2668794" cy="2001596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2FD2D43-B3F9-40D8-8292-22BECF4F8294}"/>
              </a:ext>
            </a:extLst>
          </p:cNvPr>
          <p:cNvSpPr/>
          <p:nvPr/>
        </p:nvSpPr>
        <p:spPr>
          <a:xfrm>
            <a:off x="4354371" y="4514964"/>
            <a:ext cx="3731636" cy="4360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chemeClr val="tx1"/>
                </a:solidFill>
                <a:latin typeface="Book Antiqua" panose="02040602050305030304" pitchFamily="18" charset="0"/>
              </a:rPr>
              <a:t>Юные экологи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3A4706A-0FF6-42EA-A79F-30F721947C7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7"/>
          <a:stretch/>
        </p:blipFill>
        <p:spPr>
          <a:xfrm>
            <a:off x="512720" y="4944627"/>
            <a:ext cx="3078499" cy="169181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0323722-380E-492D-9991-AF0A2F77B25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1" t="4228" r="7865" b="13527"/>
          <a:stretch/>
        </p:blipFill>
        <p:spPr>
          <a:xfrm>
            <a:off x="0" y="-6760"/>
            <a:ext cx="1758462" cy="1486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2376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7">
            <a:extLst>
              <a:ext uri="{FF2B5EF4-FFF2-40B4-BE49-F238E27FC236}">
                <a16:creationId xmlns:a16="http://schemas.microsoft.com/office/drawing/2014/main" id="{B394F5C7-6545-4EF7-B6F2-D8BDFE222E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64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blipFill dpi="0" rotWithShape="1">
            <a:blip r:embed="rId3">
              <a:alphaModFix amt="72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effectLst>
            <a:outerShdw blurRad="50800" dist="50800" dir="5400000" algn="ctr" rotWithShape="0">
              <a:srgbClr val="000000">
                <a:alpha val="32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7577"/>
          </a:xfrm>
          <a:solidFill>
            <a:srgbClr val="D0E35F"/>
          </a:solidFill>
          <a:effectLst>
            <a:glow rad="101600">
              <a:srgbClr val="7030A0">
                <a:alpha val="60000"/>
              </a:srgbClr>
            </a:glow>
            <a:softEdge rad="127000"/>
          </a:effectLst>
        </p:spPr>
        <p:txBody>
          <a:bodyPr/>
          <a:lstStyle/>
          <a:p>
            <a:pPr algn="ctr"/>
            <a:r>
              <a:rPr lang="ru-RU" dirty="0">
                <a:latin typeface="Book Antiqua" panose="02040602050305030304" pitchFamily="18" charset="0"/>
              </a:rPr>
              <a:t>Разговоры о важном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E8B23A2-AD06-4F56-AA0C-4243DEBA9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0" t="41131" r="17509"/>
          <a:stretch/>
        </p:blipFill>
        <p:spPr>
          <a:xfrm>
            <a:off x="365759" y="1674056"/>
            <a:ext cx="5922499" cy="2561566"/>
          </a:xfrm>
          <a:prstGeom prst="rect">
            <a:avLst/>
          </a:prstGeom>
          <a:ln>
            <a:noFill/>
          </a:ln>
          <a:effectLst>
            <a:glow rad="101600">
              <a:srgbClr val="7030A0">
                <a:alpha val="60000"/>
              </a:srgbClr>
            </a:glow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ABE2FF-C70C-490B-9C35-40911959FF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128" y="-162385"/>
            <a:ext cx="1961092" cy="16488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6C03B0-FAD3-4C61-94C2-88985944FF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31589" r="3000" b="9539"/>
          <a:stretch/>
        </p:blipFill>
        <p:spPr>
          <a:xfrm>
            <a:off x="5447715" y="4516976"/>
            <a:ext cx="6378526" cy="2235514"/>
          </a:xfrm>
          <a:prstGeom prst="rect">
            <a:avLst/>
          </a:prstGeom>
          <a:ln>
            <a:noFill/>
          </a:ln>
          <a:effectLst>
            <a:glow rad="101600">
              <a:srgbClr val="7030A0">
                <a:alpha val="60000"/>
              </a:srgbClr>
            </a:glow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FDBD014-E00B-481C-95E4-91727CF725F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3" t="11282" r="15192" b="5324"/>
          <a:stretch/>
        </p:blipFill>
        <p:spPr>
          <a:xfrm>
            <a:off x="6797041" y="1706796"/>
            <a:ext cx="5029200" cy="2561566"/>
          </a:xfrm>
          <a:prstGeom prst="rect">
            <a:avLst/>
          </a:prstGeom>
          <a:ln>
            <a:noFill/>
          </a:ln>
          <a:effectLst>
            <a:glow rad="101600">
              <a:srgbClr val="7030A0">
                <a:alpha val="60000"/>
              </a:srgbClr>
            </a:glow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9BFBA8-D5F2-414E-8DD0-0270E67668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5" t="28000" r="4000" b="9948"/>
          <a:stretch/>
        </p:blipFill>
        <p:spPr>
          <a:xfrm>
            <a:off x="365759" y="4640838"/>
            <a:ext cx="4622410" cy="1852037"/>
          </a:xfrm>
          <a:prstGeom prst="rect">
            <a:avLst/>
          </a:prstGeom>
          <a:ln>
            <a:noFill/>
          </a:ln>
          <a:effectLst>
            <a:glow rad="101600">
              <a:srgbClr val="7030A0">
                <a:alpha val="60000"/>
              </a:srgbClr>
            </a:glow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BB12264-D339-4403-82F6-F1D39DDC02C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" t="6521" r="68809" b="69436"/>
          <a:stretch/>
        </p:blipFill>
        <p:spPr>
          <a:xfrm>
            <a:off x="0" y="0"/>
            <a:ext cx="1961093" cy="942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1119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7">
            <a:extLst>
              <a:ext uri="{FF2B5EF4-FFF2-40B4-BE49-F238E27FC236}">
                <a16:creationId xmlns:a16="http://schemas.microsoft.com/office/drawing/2014/main" id="{414856A9-5429-42E0-9E14-5FEBA6383F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64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blipFill dpi="0" rotWithShape="1">
            <a:blip r:embed="rId3">
              <a:alphaModFix amt="72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effectLst>
            <a:outerShdw blurRad="50800" dist="50800" dir="5400000" algn="ctr" rotWithShape="0">
              <a:srgbClr val="000000">
                <a:alpha val="32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3468"/>
            <a:ext cx="10515600" cy="1126049"/>
          </a:xfrm>
          <a:solidFill>
            <a:srgbClr val="EEB96C"/>
          </a:solidFill>
          <a:effectLst>
            <a:glow rad="101600">
              <a:schemeClr val="accent6">
                <a:lumMod val="75000"/>
                <a:alpha val="60000"/>
              </a:schemeClr>
            </a:glow>
            <a:softEdge rad="127000"/>
          </a:effectLst>
        </p:spPr>
        <p:txBody>
          <a:bodyPr/>
          <a:lstStyle/>
          <a:p>
            <a:pPr algn="ctr"/>
            <a:r>
              <a:rPr lang="ru-RU" dirty="0">
                <a:latin typeface="Book Antiqua" panose="02040602050305030304" pitchFamily="18" charset="0"/>
              </a:rPr>
              <a:t>Нравственное и духовное воспитание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526844-2237-4A0A-A229-235B11F000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128" y="-162385"/>
            <a:ext cx="1961092" cy="16488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3171A3-416D-4BD3-9296-61114F4E9E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" t="-577" r="14077" b="12698"/>
          <a:stretch/>
        </p:blipFill>
        <p:spPr>
          <a:xfrm>
            <a:off x="5090818" y="4382049"/>
            <a:ext cx="2962635" cy="2292483"/>
          </a:xfrm>
          <a:prstGeom prst="rect">
            <a:avLst/>
          </a:prstGeom>
          <a:effectLst>
            <a:glow rad="101600">
              <a:schemeClr val="accent6">
                <a:lumMod val="75000"/>
                <a:alpha val="60000"/>
              </a:schemeClr>
            </a:glow>
            <a:softEdge rad="63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FA6A49D-2979-4AA7-8DBD-A84CC0FD64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7" t="4058" r="424" b="11177"/>
          <a:stretch/>
        </p:blipFill>
        <p:spPr>
          <a:xfrm>
            <a:off x="8832138" y="1486483"/>
            <a:ext cx="3111334" cy="2126369"/>
          </a:xfrm>
          <a:prstGeom prst="rect">
            <a:avLst/>
          </a:prstGeom>
          <a:effectLst>
            <a:glow rad="101600">
              <a:schemeClr val="accent6">
                <a:lumMod val="75000"/>
                <a:alpha val="60000"/>
              </a:schemeClr>
            </a:glow>
            <a:softEdge rad="63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4354C5A-C804-4F1E-9F31-585F015F84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83" y="4235297"/>
            <a:ext cx="3432968" cy="2505543"/>
          </a:xfrm>
          <a:prstGeom prst="rect">
            <a:avLst/>
          </a:prstGeom>
          <a:effectLst>
            <a:glow rad="101600">
              <a:schemeClr val="accent6">
                <a:lumMod val="75000"/>
                <a:alpha val="60000"/>
              </a:schemeClr>
            </a:glow>
            <a:softEdge rad="63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40671C9-FA80-4813-9CF7-52B24427A1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63" y="1487903"/>
            <a:ext cx="3696408" cy="2124950"/>
          </a:xfrm>
          <a:prstGeom prst="rect">
            <a:avLst/>
          </a:prstGeom>
          <a:effectLst>
            <a:glow rad="101600">
              <a:schemeClr val="accent6">
                <a:lumMod val="75000"/>
                <a:alpha val="60000"/>
              </a:schemeClr>
            </a:glow>
            <a:softEdge rad="63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F138AAF-B719-4EF1-961D-3BCEEC1FC30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8" t="29725" r="11631" b="8386"/>
          <a:stretch/>
        </p:blipFill>
        <p:spPr>
          <a:xfrm>
            <a:off x="4711229" y="1486483"/>
            <a:ext cx="3672450" cy="2226765"/>
          </a:xfrm>
          <a:prstGeom prst="rect">
            <a:avLst/>
          </a:prstGeom>
          <a:effectLst>
            <a:glow rad="101600">
              <a:schemeClr val="accent6">
                <a:lumMod val="75000"/>
                <a:alpha val="60000"/>
              </a:schemeClr>
            </a:glow>
            <a:softEdge rad="63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CAFC396-B24C-4ECB-8A8D-15F0C4829A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792" y="4179198"/>
            <a:ext cx="2032882" cy="2698183"/>
          </a:xfrm>
          <a:prstGeom prst="rect">
            <a:avLst/>
          </a:prstGeom>
          <a:effectLst>
            <a:glow rad="101600">
              <a:schemeClr val="accent6">
                <a:lumMod val="75000"/>
                <a:alpha val="60000"/>
              </a:schemeClr>
            </a:glow>
            <a:softEdge rad="63500"/>
          </a:effectLst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B3FF254D-9520-499E-BC28-4EEA45D80E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43" y="742490"/>
            <a:ext cx="1744394" cy="13110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B2844B4-8EFA-4B22-AEBF-E60BCF4971BB}"/>
              </a:ext>
            </a:extLst>
          </p:cNvPr>
          <p:cNvSpPr/>
          <p:nvPr/>
        </p:nvSpPr>
        <p:spPr>
          <a:xfrm>
            <a:off x="8832138" y="3739156"/>
            <a:ext cx="3111334" cy="4360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accent6">
                <a:lumMod val="75000"/>
                <a:alpha val="6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chemeClr val="tx1"/>
                </a:solidFill>
                <a:latin typeface="Book Antiqua" panose="02040602050305030304" pitchFamily="18" charset="0"/>
              </a:rPr>
              <a:t>Акция «Посылка из дома» 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A70EFA1-AB89-4A97-97CB-0FA535A8BFC7}"/>
              </a:ext>
            </a:extLst>
          </p:cNvPr>
          <p:cNvSpPr/>
          <p:nvPr/>
        </p:nvSpPr>
        <p:spPr>
          <a:xfrm>
            <a:off x="4991787" y="3869610"/>
            <a:ext cx="3111334" cy="3970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accent6">
                <a:lumMod val="75000"/>
                <a:alpha val="6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>
                <a:solidFill>
                  <a:schemeClr val="tx1"/>
                </a:solidFill>
                <a:latin typeface="Book Antiqua" panose="02040602050305030304" pitchFamily="18" charset="0"/>
              </a:rPr>
              <a:t>Акция «Армейский чемоданчик» 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4384025-91E4-458F-9338-909FD0D71BE4}"/>
              </a:ext>
            </a:extLst>
          </p:cNvPr>
          <p:cNvSpPr/>
          <p:nvPr/>
        </p:nvSpPr>
        <p:spPr>
          <a:xfrm>
            <a:off x="838200" y="3739156"/>
            <a:ext cx="3111334" cy="3549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accent6">
                <a:lumMod val="75000"/>
                <a:alpha val="6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chemeClr val="tx1"/>
                </a:solidFill>
                <a:latin typeface="Book Antiqua" panose="02040602050305030304" pitchFamily="18" charset="0"/>
              </a:rPr>
              <a:t>Акция «Блокадный хлеб» </a:t>
            </a:r>
          </a:p>
        </p:txBody>
      </p:sp>
    </p:spTree>
    <p:extLst>
      <p:ext uri="{BB962C8B-B14F-4D97-AF65-F5344CB8AC3E}">
        <p14:creationId xmlns:p14="http://schemas.microsoft.com/office/powerpoint/2010/main" val="17575494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1427</TotalTime>
  <Words>256</Words>
  <Application>Microsoft Office PowerPoint</Application>
  <PresentationFormat>Широкоэкранный</PresentationFormat>
  <Paragraphs>46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Book Antiqua</vt:lpstr>
      <vt:lpstr>Calibri</vt:lpstr>
      <vt:lpstr>Calibri Light</vt:lpstr>
      <vt:lpstr>Тема Office</vt:lpstr>
      <vt:lpstr>Воспитательная работа  в МБОУ «Гимназии №17» 2022-2023 уч.год</vt:lpstr>
      <vt:lpstr>Гражданско-патриотическое воспитание</vt:lpstr>
      <vt:lpstr>Социальное и медиокультурное воспитание</vt:lpstr>
      <vt:lpstr>Правовое воспитание и культура безопасности </vt:lpstr>
      <vt:lpstr>Воспитание положительного отношения к труду и творчеству </vt:lpstr>
      <vt:lpstr>Воспитание семейных ценностей</vt:lpstr>
      <vt:lpstr>Экологическое воспитание </vt:lpstr>
      <vt:lpstr>Разговоры о важном </vt:lpstr>
      <vt:lpstr>Нравственное и духовное воспитание</vt:lpstr>
      <vt:lpstr>Здоровьесберегающее воспитание </vt:lpstr>
      <vt:lpstr>Интеллектуальное воспитание </vt:lpstr>
      <vt:lpstr>Профориентация</vt:lpstr>
      <vt:lpstr>Профориентация</vt:lpstr>
      <vt:lpstr>Детские общественные объединения</vt:lpstr>
      <vt:lpstr>Дополнительное образование (кружки)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47Kab</dc:creator>
  <cp:lastModifiedBy>Patimat</cp:lastModifiedBy>
  <cp:revision>43</cp:revision>
  <dcterms:created xsi:type="dcterms:W3CDTF">2023-02-18T13:00:52Z</dcterms:created>
  <dcterms:modified xsi:type="dcterms:W3CDTF">2023-02-20T19:40:11Z</dcterms:modified>
</cp:coreProperties>
</file>