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sldIdLst>
    <p:sldId id="431" r:id="rId2"/>
    <p:sldId id="491" r:id="rId3"/>
    <p:sldId id="478" r:id="rId4"/>
    <p:sldId id="479" r:id="rId5"/>
    <p:sldId id="480" r:id="rId6"/>
    <p:sldId id="481" r:id="rId7"/>
    <p:sldId id="482" r:id="rId8"/>
    <p:sldId id="484" r:id="rId9"/>
    <p:sldId id="485" r:id="rId10"/>
    <p:sldId id="486" r:id="rId11"/>
    <p:sldId id="487" r:id="rId12"/>
    <p:sldId id="488" r:id="rId13"/>
    <p:sldId id="490" r:id="rId14"/>
    <p:sldId id="48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66CC"/>
    <a:srgbClr val="264378"/>
    <a:srgbClr val="009ED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70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ABA6F-E818-4B0D-954D-63F0C5BCF140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A7AF0-8326-4994-9A0F-08837D395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6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ru-RU" sz="24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0C574C-536D-4DE3-BD10-3D2A199E5CD9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26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83F760-6652-4256-908E-C00B0CA440FC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600" y="274639"/>
            <a:ext cx="8534401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5FD70F-EF10-4D53-B267-3A19CB626907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389DF3-AFCA-401A-984F-C85AC9C8F5C0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A60BA0E-20D0-4E7C-B286-26C960A6788F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ru-RU" sz="2400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 dirty="0">
                <a:solidFill>
                  <a:srgbClr val="44546A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2088DB-569F-4C5D-B4BF-8D34D68A7393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53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600" y="1701800"/>
            <a:ext cx="4978400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9200" y="1701800"/>
            <a:ext cx="4978400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D495BF-7993-49D5-8C3E-E750B6467882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600" y="2209800"/>
            <a:ext cx="4978400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9200" y="2209800"/>
            <a:ext cx="4978400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18B9A3-DD14-42AB-A2E2-59C6467DA4D2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D01B28-59BC-492B-AE61-0E70B4C0C9C4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7F12C3-8F71-435E-8B81-53CF2652410C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70401" y="482600"/>
            <a:ext cx="6807200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62328C-59BB-4D16-9D0C-F57142FCB39B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D9CB10-B8B2-4E9D-B62A-BC67BE73F234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9E55EFC2-A67F-4B8E-96D0-44B98048C5F9}" type="datetime1">
              <a:rPr lang="ru-RU" smtClean="0">
                <a:solidFill>
                  <a:srgbClr val="44546A">
                    <a:lumMod val="50000"/>
                  </a:srgbClr>
                </a:solidFill>
              </a:rPr>
              <a:pPr defTabSz="1218987"/>
              <a:t>11.03.2023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r>
              <a:rPr lang="ru-RU" smtClean="0">
                <a:solidFill>
                  <a:srgbClr val="44546A">
                    <a:lumMod val="50000"/>
                  </a:srgbClr>
                </a:solidFill>
              </a:rPr>
              <a:t>Добавить нижний колонтитул</a:t>
            </a:r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44546A">
                    <a:lumMod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2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gymnasium-7.ru/wp-content/uploads/2022/12/komand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gymnasium-7.ru/finalisty-konkursa-repost-junio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ymnasium-7.ru/te-samye-himiki/" TargetMode="External"/><Relationship Id="rId2" Type="http://schemas.openxmlformats.org/officeDocument/2006/relationships/hyperlink" Target="https://gymnasium-7.ru/institut-molekulyarnoj-teranosti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mipt.ru/futurecode/" TargetMode="External"/><Relationship Id="rId2" Type="http://schemas.openxmlformats.org/officeDocument/2006/relationships/hyperlink" Target="https://it-edu.com/adm/groups/207/93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55" y="407106"/>
            <a:ext cx="9361940" cy="6200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1861" y="5115696"/>
            <a:ext cx="48191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МБОУ «Гимназия №7 имени Героя России С.В. Василева» г. Брянска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2829" y="407106"/>
            <a:ext cx="6096000" cy="3474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Инновационный проект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ИНЖЕНЕРНОГО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В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ГИМНАЗИИ»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</a:rPr>
              <a:t>сентябрь 2021- август 2023г.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деятельности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гимназии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 реализации инновационного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903117"/>
              </p:ext>
            </p:extLst>
          </p:nvPr>
        </p:nvGraphicFramePr>
        <p:xfrm>
          <a:off x="853761" y="1552159"/>
          <a:ext cx="7343116" cy="45225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6373"/>
                <a:gridCol w="1756244"/>
                <a:gridCol w="1117149"/>
                <a:gridCol w="1033250"/>
                <a:gridCol w="1920100"/>
              </a:tblGrid>
              <a:tr h="1416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Региональная площадка для выездных олимпиад МИЭТ. Подписание соглашения, проведение мероприятий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2021-22 уч. год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Подписано соглашение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21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ЦТО, обучение учащихся Советского района г. Брянска, Навлинского района Брянской области по физике, математике, информатике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2021-22 уч. год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Контрольные работы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31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и победа  команды педагогов в метапредметной олимпиаде «Команда большой страны»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12.12.2022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https://gymnasium-7.ru/wp-content/uploads/2022/12/komanda.jpg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в олимпиаде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3" marR="60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8196" name="Picture 4" descr="https://gymnasium-7.ru/wp-content/uploads/2022/12/komanda-900x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51" y="1782463"/>
            <a:ext cx="3148227" cy="23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76" y="4452896"/>
            <a:ext cx="2421924" cy="18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деятельности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гимназии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 реализации инновационного проекта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61515"/>
              </p:ext>
            </p:extLst>
          </p:nvPr>
        </p:nvGraphicFramePr>
        <p:xfrm>
          <a:off x="609600" y="1461311"/>
          <a:ext cx="8097795" cy="56003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2216"/>
                <a:gridCol w="1936740"/>
                <a:gridCol w="1231961"/>
                <a:gridCol w="1139442"/>
                <a:gridCol w="2117436"/>
              </a:tblGrid>
              <a:tr h="1091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медиашколы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сценария и съемка видеоролика</a:t>
                      </a: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https://gymnasium-7.ru/finalisty-konkursa-repost-junior/</a:t>
                      </a:r>
                      <a:endParaRPr lang="ru-RU" sz="12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Финалисты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всероссийского конкурса «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РеПост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junior</a:t>
                      </a: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25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теоретико-практического семинара учителей химии города «Практико-ориентированный подход в изучении химии в рамках формирования функциональной грамотности обучающихся»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Выполнено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26.01.2022г.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Сертификаты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15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во «Всероссийском смотре-конкурсе образовательных организаций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«ШКОЛА ГОДА- 2023»» (школа инноваций)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Выполнено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декабря </a:t>
                      </a:r>
                      <a:endParaRPr lang="ru-RU" sz="12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Подана заявка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43" marR="49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9218" name="Picture 2" descr="https://gymnasium-7.ru/wp-content/uploads/2022/12/repo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94" y="1779373"/>
            <a:ext cx="3343406" cy="4457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деятельности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гимназии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 реализации инновационного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066393"/>
              </p:ext>
            </p:extLst>
          </p:nvPr>
        </p:nvGraphicFramePr>
        <p:xfrm>
          <a:off x="1029730" y="1861751"/>
          <a:ext cx="7578811" cy="42857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65044"/>
                <a:gridCol w="1812616"/>
                <a:gridCol w="1153006"/>
                <a:gridCol w="1066415"/>
                <a:gridCol w="1981730"/>
              </a:tblGrid>
              <a:tr h="2957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Института молекулярной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тераностики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Научно-технологического Парка биомедицины Первого МГМУ им. И. М. Сеченова. Прослушали лекции кандидатов наук по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биоинформатике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клеточном моделировании. 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5" marR="5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Выполнено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5" marR="5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ноября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5" marR="5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https://gymnasium-7.ru/institut-molekulyarnoj-teranostiki/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5" marR="5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Соглашение о проведении лекций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5" marR="5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2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химическом турнире МХТИ имени Д.И. Менделеева на базе  БГУ им. И.Г. Петровского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5" marR="5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Выполнено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5" marR="5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декабря 2022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5" marR="5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https://gymnasium-7.ru/te-samye-himiki/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5" marR="5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учащихся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5" marR="54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60" y="1585133"/>
            <a:ext cx="2730523" cy="205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s://gymnasium-7.ru/wp-content/uploads/2022/12/himiki2-900x6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01" y="4523874"/>
            <a:ext cx="2818442" cy="2113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ct val="95000"/>
              </a:lnSpc>
              <a:spcBef>
                <a:spcPts val="0"/>
              </a:spcBef>
            </a:pPr>
            <a:r>
              <a:rPr lang="ru-RU" sz="3600" b="1" i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ЦЕНТР ТЕХНИЧЕСКОГО ОБРАЗОВАНИЯ</a:t>
            </a:r>
            <a:br>
              <a:rPr lang="ru-RU" sz="3600" b="1" i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979" y="1355290"/>
            <a:ext cx="10160000" cy="4470400"/>
          </a:xfrm>
        </p:spPr>
        <p:txBody>
          <a:bodyPr>
            <a:normAutofit fontScale="92500" lnSpcReduction="10000"/>
          </a:bodyPr>
          <a:lstStyle/>
          <a:p>
            <a:pPr marL="0" lvl="0" indent="449580" algn="ctr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sz="3200" b="1" kern="0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учащихся центра в </a:t>
            </a:r>
            <a:r>
              <a:rPr lang="ru-RU" sz="3200" b="1" kern="0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2022-2023 </a:t>
            </a:r>
            <a:r>
              <a:rPr lang="ru-RU" sz="3200" b="1" kern="0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учебном году составило </a:t>
            </a:r>
            <a:r>
              <a:rPr lang="ru-RU" sz="3200" b="1" kern="0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265 </a:t>
            </a:r>
            <a:r>
              <a:rPr lang="ru-RU" sz="3200" b="1" kern="0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чел.</a:t>
            </a:r>
          </a:p>
          <a:p>
            <a:pPr marL="0" lvl="0" indent="449580" algn="ctr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ru-RU" sz="3200" b="1" kern="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ctr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На базе гимназии успешно работает центр технического образования. Количество учащихся центра в 2021-2022 учебном году составило </a:t>
            </a: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264 </a:t>
            </a:r>
            <a:r>
              <a:rPr lang="ru-RU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чел.</a:t>
            </a:r>
          </a:p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выданных сертификатов  - 86 шт. </a:t>
            </a:r>
          </a:p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ru-RU" sz="1800" b="1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sz="1800" b="1" kern="0" dirty="0">
                <a:solidFill>
                  <a:srgbClr val="ED7D31">
                    <a:lumMod val="50000"/>
                  </a:srgbClr>
                </a:solidFill>
              </a:rPr>
              <a:t>Поступление учащихся ЦТО:</a:t>
            </a:r>
            <a:endParaRPr lang="ru-RU" sz="18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b="1" dirty="0">
                <a:solidFill>
                  <a:prstClr val="black"/>
                </a:solidFill>
              </a:rPr>
              <a:t>СПО (</a:t>
            </a:r>
            <a:r>
              <a:rPr lang="ru-RU" sz="1800" b="1" dirty="0" err="1">
                <a:solidFill>
                  <a:prstClr val="black"/>
                </a:solidFill>
              </a:rPr>
              <a:t>г.Брянск</a:t>
            </a:r>
            <a:r>
              <a:rPr lang="ru-RU" sz="1800" b="1" dirty="0">
                <a:solidFill>
                  <a:prstClr val="black"/>
                </a:solidFill>
              </a:rPr>
              <a:t> ) – 4 чел.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b="1" dirty="0" err="1">
                <a:solidFill>
                  <a:prstClr val="black"/>
                </a:solidFill>
              </a:rPr>
              <a:t>Ранхис</a:t>
            </a:r>
            <a:r>
              <a:rPr lang="ru-RU" sz="1800" b="1" dirty="0">
                <a:solidFill>
                  <a:prstClr val="black"/>
                </a:solidFill>
              </a:rPr>
              <a:t> (</a:t>
            </a:r>
            <a:r>
              <a:rPr lang="ru-RU" sz="1800" b="1" dirty="0" err="1">
                <a:solidFill>
                  <a:prstClr val="black"/>
                </a:solidFill>
              </a:rPr>
              <a:t>г.Брянск</a:t>
            </a:r>
            <a:r>
              <a:rPr lang="ru-RU" sz="1800" b="1" dirty="0">
                <a:solidFill>
                  <a:prstClr val="black"/>
                </a:solidFill>
              </a:rPr>
              <a:t>) – 1чел.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b="1" dirty="0" err="1">
                <a:solidFill>
                  <a:prstClr val="black"/>
                </a:solidFill>
              </a:rPr>
              <a:t>Кокино</a:t>
            </a:r>
            <a:r>
              <a:rPr lang="ru-RU" sz="1800" b="1" dirty="0">
                <a:solidFill>
                  <a:prstClr val="black"/>
                </a:solidFill>
              </a:rPr>
              <a:t> (</a:t>
            </a:r>
            <a:r>
              <a:rPr lang="ru-RU" sz="1800" b="1" dirty="0" err="1">
                <a:solidFill>
                  <a:prstClr val="black"/>
                </a:solidFill>
              </a:rPr>
              <a:t>г.Брянск</a:t>
            </a:r>
            <a:r>
              <a:rPr lang="ru-RU" sz="1800" b="1" dirty="0">
                <a:solidFill>
                  <a:prstClr val="black"/>
                </a:solidFill>
              </a:rPr>
              <a:t>) – 2 чел.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b="1" dirty="0">
                <a:solidFill>
                  <a:prstClr val="black"/>
                </a:solidFill>
              </a:rPr>
              <a:t>БГУ – 1 чел.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b="1" dirty="0">
                <a:solidFill>
                  <a:prstClr val="black"/>
                </a:solidFill>
              </a:rPr>
              <a:t>БГТУ – 35 чел</a:t>
            </a:r>
            <a:r>
              <a:rPr lang="ru-RU" sz="1800" b="1" dirty="0" smtClean="0">
                <a:solidFill>
                  <a:prstClr val="black"/>
                </a:solidFill>
              </a:rPr>
              <a:t>. (42 %)</a:t>
            </a:r>
            <a:endParaRPr lang="ru-RU" sz="18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b="1" dirty="0">
                <a:solidFill>
                  <a:prstClr val="black"/>
                </a:solidFill>
              </a:rPr>
              <a:t>БГИТУ – 3 чел</a:t>
            </a:r>
            <a:r>
              <a:rPr lang="ru-RU" sz="1800" b="1" dirty="0" smtClean="0">
                <a:solidFill>
                  <a:prstClr val="black"/>
                </a:solidFill>
              </a:rPr>
              <a:t>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Поступление в ВУЗы </a:t>
            </a:r>
            <a:r>
              <a:rPr lang="ru-RU" sz="1800" b="1" dirty="0" err="1" smtClean="0">
                <a:solidFill>
                  <a:prstClr val="black"/>
                </a:solidFill>
              </a:rPr>
              <a:t>г.Брянска</a:t>
            </a:r>
            <a:r>
              <a:rPr lang="ru-RU" sz="1800" b="1" dirty="0" smtClean="0">
                <a:solidFill>
                  <a:prstClr val="black"/>
                </a:solidFill>
              </a:rPr>
              <a:t> – 51,8 %</a:t>
            </a:r>
            <a:endParaRPr lang="ru-RU" sz="18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3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2853" y="905814"/>
            <a:ext cx="7883612" cy="2084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930"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в МБОУ «Гимназия №7 имени Героя России С.В. Василева»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Брянска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 с партнерами гимназии (предприятиями, ВУЗами, СУЗами) системы инженерно-технического образования, которая обеспечит повышение престижности инженерных специальностей и создаст условия осознанного выбора выпускниками профессиональной деятельности.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docviewer.yandex.ru/view/78273429/htmlimage?id=d2yi-jvfnxp8uw12yug9l8fmya5jzf7dy93dk6a3bgsdfcjow06m5c6mzsxp7w97wvqfdujorfeubvxfm21hd7kc8m691yee4q12uwtk&amp;name=image-Xq71djBAn9C35v6Pp1.jpg&amp;dsid=c5f8fc442cbff804134b0f5b3acae123"/>
          <p:cNvSpPr>
            <a:spLocks noChangeAspect="1" noChangeArrowheads="1"/>
          </p:cNvSpPr>
          <p:nvPr/>
        </p:nvSpPr>
        <p:spPr bwMode="auto">
          <a:xfrm>
            <a:off x="2132656" y="37108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54" y="3190832"/>
            <a:ext cx="2199503" cy="164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1" y="3710845"/>
            <a:ext cx="2652584" cy="198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22621"/>
            <a:ext cx="2690055" cy="201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9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Достижения гимназии за истекший период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603" y="1372287"/>
            <a:ext cx="10160000" cy="4470400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/>
              <a:t>Грамота и памятная медаль Президента Российской Федерации «За бескорыстный вклад в организацию Общероссийской акции взаимопомощи «Мы вместе»»</a:t>
            </a:r>
          </a:p>
          <a:p>
            <a:pPr algn="just"/>
            <a:r>
              <a:rPr lang="ru-RU" sz="2000" i="1" dirty="0" smtClean="0"/>
              <a:t>Гимназия внесена в Федеральный реестр Всероссийской книги почета за активное участие в социально-экономическом развитии региона за 2021 год.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 smtClean="0"/>
              <a:t>Диплом организатора и участника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 smtClean="0"/>
              <a:t>Одиннадцатой Всероссийской Школьной Недели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 smtClean="0"/>
              <a:t>высоких технологий и </a:t>
            </a:r>
            <a:r>
              <a:rPr lang="ru-RU" sz="2000" i="1" dirty="0" err="1" smtClean="0"/>
              <a:t>технопредпринимательства</a:t>
            </a:r>
            <a:endParaRPr lang="ru-RU" sz="2000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Участие во «Всероссийском смотре-конкурсе </a:t>
            </a:r>
            <a:endParaRPr lang="ru-RU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образовательных </a:t>
            </a:r>
            <a:r>
              <a:rPr lang="ru-RU" sz="2000" dirty="0"/>
              <a:t>организаций «ШКОЛА ГОДА- 2023»» </a:t>
            </a:r>
            <a:endParaRPr lang="ru-RU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(</a:t>
            </a:r>
            <a:r>
              <a:rPr lang="ru-RU" sz="2000" dirty="0"/>
              <a:t>школа инноваций))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/>
          </a:p>
          <a:p>
            <a:pPr marL="0" indent="0">
              <a:buNone/>
            </a:pPr>
            <a:endParaRPr lang="ru-RU" sz="1400" i="1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2"/>
          <a:stretch>
            <a:fillRect/>
          </a:stretch>
        </p:blipFill>
        <p:spPr bwMode="auto">
          <a:xfrm>
            <a:off x="7860258" y="3263114"/>
            <a:ext cx="3300711" cy="2479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10" y="5101281"/>
            <a:ext cx="1756719" cy="175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06" y="5101281"/>
            <a:ext cx="1791730" cy="179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39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Достижения гимназии за истекший период (учителя)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701800"/>
            <a:ext cx="10160000" cy="460838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2020-2021 учебный год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Грант Президента РФ – </a:t>
            </a: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Петроченко В.И.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Лауреат Второго Чемпионата России по педагогическому мастерству – </a:t>
            </a: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Петроченко В.И.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Лауреат Федерального информационного интернет-портала «Доска почета тружеников России» - </a:t>
            </a: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Петроченко В.И.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Победитель муниципального этапа Всероссийского конкурса «Учитель года- 2021» - </a:t>
            </a: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Стеценко Ю.В.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Лауреат международного конкурса педагогического мастерства «Учитель года – 2021» - </a:t>
            </a: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Ломакина Н.Г.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4800" b="1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2021-2022 </a:t>
            </a:r>
            <a:r>
              <a:rPr lang="ru-RU" sz="7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год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1.Победители конкурса лучших учителей муниципальных учреждений г. Брянска: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Стеценко Ю.В.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Евсеенко О.Н.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2.Победители конкурса лучших педагогических работников, осуществляющих педагогическую деятельность в ЦТО: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Левочкина Г.В.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Петроченко Н.А.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Призер Международной научно-практической конференции «Первые шаги в науку» (педагогическая секция) – </a:t>
            </a: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Соболева О.А</a:t>
            </a:r>
            <a:r>
              <a:rPr lang="ru-RU" sz="4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4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Всероссийской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метапредметной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олимпиады «Команда большой страны</a:t>
            </a:r>
            <a:r>
              <a:rPr lang="ru-RU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sz="4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Акимова Т.А., Стеценко Ю.В., Пастухова С.В.,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Иванушкина Н.Н., </a:t>
            </a:r>
            <a:r>
              <a:rPr lang="ru-RU" sz="4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Ивченкова</a:t>
            </a:r>
            <a:r>
              <a:rPr lang="ru-RU" sz="4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Финалист Всероссийского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«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РеПост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junior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видеороликов о современном производстве микроэлектроники на АО «Группа Кремний Эл»  </a:t>
            </a:r>
            <a:r>
              <a:rPr lang="ru-RU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4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Акимова Т.А.</a:t>
            </a:r>
            <a:endParaRPr lang="ru-RU" sz="4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47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Инновационные площадки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70AD47">
                  <a:lumMod val="50000"/>
                </a:srgbClr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площадка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МФТИ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программе «Код будущего. Программирование на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Региональная площадка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«Всероссийской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конференции и олимпиады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инновации»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(Фонд развития физтех-школ, физтех-лицей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им.П.Л.Капицы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0AD47">
                  <a:lumMod val="50000"/>
                </a:srgbClr>
              </a:buClr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Региональная площадка «Школьная лига. РОСНАНО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0AD47">
                  <a:lumMod val="50000"/>
                </a:srgbClr>
              </a:buClr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площадка для выездных олимпиад МИЭТ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0AD47">
                  <a:lumMod val="50000"/>
                </a:srgbClr>
              </a:buClr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Партнеры открытого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чемпионата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Хакатон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0AD47">
                  <a:lumMod val="50000"/>
                </a:srgbClr>
              </a:buClr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технического образования Советского района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г.Брянска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Московский государственный медицинский университет им.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 Сеченова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0AD47">
                  <a:lumMod val="50000"/>
                </a:srgbClr>
              </a:buClr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Clr>
                <a:srgbClr val="70AD47">
                  <a:lumMod val="50000"/>
                </a:srgbClr>
              </a:buCl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0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деятельности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гимназии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 реализации инновационного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262382"/>
              </p:ext>
            </p:extLst>
          </p:nvPr>
        </p:nvGraphicFramePr>
        <p:xfrm>
          <a:off x="1745531" y="1966307"/>
          <a:ext cx="8281035" cy="37459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10055"/>
                <a:gridCol w="1980565"/>
                <a:gridCol w="1259840"/>
                <a:gridCol w="1165225"/>
                <a:gridCol w="2165350"/>
              </a:tblGrid>
              <a:tr h="582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запланированных мероприятий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результата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(выполнено/не выполнено)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 мероприятия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ссылка на отчёт о мероприятии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эффективности проведенного мероприятия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площадка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МФТИ по программе «Код будущего. Программирование на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Программирование и создание ИТ-продуктов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модуля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модуль/ выполнено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Ноябрь-март 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https://it-edu.com/adm/groups/207/93/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https://edu.mipt.ru/futurecode/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https://www.gosuslugi.ru/futurecode/24308?region=45000000000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view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offline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 пройдена 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деятельности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гимназии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 реализации инновационного проекта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25220"/>
              </p:ext>
            </p:extLst>
          </p:nvPr>
        </p:nvGraphicFramePr>
        <p:xfrm>
          <a:off x="330794" y="1473200"/>
          <a:ext cx="7787253" cy="46880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08088"/>
                <a:gridCol w="1862468"/>
                <a:gridCol w="1184718"/>
                <a:gridCol w="1095745"/>
                <a:gridCol w="2036234"/>
              </a:tblGrid>
              <a:tr h="2492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площадка “Всероссийской конференции и олимпиады “Старт в инновации” (Фонд развития физтех-школ, физтех-лицей 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им.П.Л.Капицы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Открытие. подписание соглашения, проведение курсов для жюри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Октябрь-март 2022-23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77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конференции по астрономии, с онлайн трансляцией. Выступали Афанасьев В.М., преподаватели ВУЗов, из центра подготовки космонавтов </a:t>
                      </a: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Бабкин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А.Н. 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исследовательских работ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3074" name="Picture 2" descr="https://gymnasium-7.ru/wp-content/uploads/2022/11/img_20221117_152038_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28" y="1473200"/>
            <a:ext cx="3500387" cy="2333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gymnasium-7.ru/wp-content/uploads/2022/04/kosmos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4"/>
          <a:stretch/>
        </p:blipFill>
        <p:spPr bwMode="auto">
          <a:xfrm>
            <a:off x="8127782" y="3806792"/>
            <a:ext cx="2616501" cy="1516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gymnasium-7.ru/wp-content/uploads/2022/04/kosmos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/>
          <a:stretch/>
        </p:blipFill>
        <p:spPr bwMode="auto">
          <a:xfrm>
            <a:off x="8987092" y="5073162"/>
            <a:ext cx="2879592" cy="1797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деятельности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гимназии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 реализации инновационного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468407"/>
              </p:ext>
            </p:extLst>
          </p:nvPr>
        </p:nvGraphicFramePr>
        <p:xfrm>
          <a:off x="368709" y="1557421"/>
          <a:ext cx="8077726" cy="47538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68071"/>
                <a:gridCol w="1931939"/>
                <a:gridCol w="1228910"/>
                <a:gridCol w="1136618"/>
                <a:gridCol w="2112188"/>
              </a:tblGrid>
              <a:tr h="726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 конференции с Кремний Эл, БГТУ, БГИТУ, ЦТО Брянской области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2022-23 </a:t>
                      </a: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 работа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4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площадка «Школьная лига. РОСНАНО»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Февраль-март 2022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мастер- классов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90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 с ЦВР Советского района проведен конкурс для детских садов г. Брянска «Четвероногие покорители космоса»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90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 с ЦВР Советского района проведен конкурс учащихся начальной школы г. Брянска «Авиамоделирования»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Соревнование </a:t>
                      </a: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100" b="1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авиамоделированию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1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Экскурсии: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Кремни Эл, БГТУ, БГИТУ, БГУ, БМЗ, Строительный колледж, Кванториум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Ноябрь-март </a:t>
                      </a: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4098" name="Picture 2" descr="https://gymnasium-7.ru/wp-content/uploads/2022/11/kremnij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060" y="1268663"/>
            <a:ext cx="2993834" cy="2248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36" y="3546908"/>
            <a:ext cx="3307882" cy="248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3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деятельности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гимназии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 реализации инновационного проекта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251854"/>
              </p:ext>
            </p:extLst>
          </p:nvPr>
        </p:nvGraphicFramePr>
        <p:xfrm>
          <a:off x="673124" y="1436609"/>
          <a:ext cx="8281035" cy="33342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10055"/>
                <a:gridCol w="1980565"/>
                <a:gridCol w="1259840"/>
                <a:gridCol w="1165225"/>
                <a:gridCol w="2165350"/>
              </a:tblGrid>
              <a:tr h="582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национальном чемпионате России по Робототехнике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2022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проекта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Подписание соглашения о сотрудничестве и проведении совместных мероприятий с ВУЗами: МФТИ, МИЭТ, БГТУ, БГИТУ, БГУ ,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Агромиксторг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и ООО «Компания «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Сервислаб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уч.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Подписаны соглашения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открытого 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чемпионата «</a:t>
                      </a: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Хакатон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(партнеры)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2022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чемпионата по «Программированию»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бизнеса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47" y="4631086"/>
            <a:ext cx="3254227" cy="202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5" y="4631086"/>
            <a:ext cx="2850292" cy="213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30" y="1549666"/>
            <a:ext cx="2772076" cy="207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gymnasium-7.ru/wp-content/uploads/2022/12/himiki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08" y="4631086"/>
            <a:ext cx="3871554" cy="2035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840</Words>
  <Application>Microsoft Office PowerPoint</Application>
  <PresentationFormat>Широкоэкранный</PresentationFormat>
  <Paragraphs>268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Times New Roman</vt:lpstr>
      <vt:lpstr>Презентация "День открытых дверей в классе"</vt:lpstr>
      <vt:lpstr>Презентация PowerPoint</vt:lpstr>
      <vt:lpstr>Презентация PowerPoint</vt:lpstr>
      <vt:lpstr>Достижения гимназии за истекший период</vt:lpstr>
      <vt:lpstr>Достижения гимназии за истекший период (учителя)</vt:lpstr>
      <vt:lpstr>Инновационные площадки</vt:lpstr>
      <vt:lpstr>Содержание деятельности гимназии по реализации инновационного проекта</vt:lpstr>
      <vt:lpstr>Содержание деятельности гимназии по реализации инновационного проекта</vt:lpstr>
      <vt:lpstr>Содержание деятельности гимназии по реализации инновационного проекта</vt:lpstr>
      <vt:lpstr>Содержание деятельности гимназии по реализации инновационного проекта</vt:lpstr>
      <vt:lpstr>Содержание деятельности гимназии по реализации инновационного проекта</vt:lpstr>
      <vt:lpstr>Содержание деятельности гимназии по реализации инновационного проекта</vt:lpstr>
      <vt:lpstr>Содержание деятельности гимназии по реализации инновационного проекта</vt:lpstr>
      <vt:lpstr>ЦЕНТР ТЕХНИЧЕСКОГО ОБРАЗОВАНИЯ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Василий Иванович</cp:lastModifiedBy>
  <cp:revision>193</cp:revision>
  <cp:lastPrinted>2022-12-20T11:27:24Z</cp:lastPrinted>
  <dcterms:created xsi:type="dcterms:W3CDTF">2018-10-30T09:10:48Z</dcterms:created>
  <dcterms:modified xsi:type="dcterms:W3CDTF">2023-03-11T05:46:42Z</dcterms:modified>
</cp:coreProperties>
</file>